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94" r:id="rId3"/>
    <p:sldId id="257" r:id="rId4"/>
    <p:sldId id="293" r:id="rId5"/>
    <p:sldId id="258" r:id="rId6"/>
    <p:sldId id="259" r:id="rId7"/>
    <p:sldId id="260" r:id="rId8"/>
    <p:sldId id="298" r:id="rId9"/>
    <p:sldId id="261" r:id="rId10"/>
    <p:sldId id="262" r:id="rId11"/>
    <p:sldId id="263" r:id="rId12"/>
    <p:sldId id="264" r:id="rId13"/>
    <p:sldId id="274" r:id="rId14"/>
    <p:sldId id="266" r:id="rId15"/>
    <p:sldId id="265" r:id="rId16"/>
    <p:sldId id="267" r:id="rId17"/>
    <p:sldId id="300" r:id="rId18"/>
    <p:sldId id="268" r:id="rId19"/>
    <p:sldId id="269" r:id="rId20"/>
    <p:sldId id="271" r:id="rId21"/>
    <p:sldId id="273" r:id="rId22"/>
    <p:sldId id="299" r:id="rId23"/>
    <p:sldId id="279" r:id="rId24"/>
    <p:sldId id="283" r:id="rId25"/>
    <p:sldId id="284" r:id="rId26"/>
    <p:sldId id="280" r:id="rId27"/>
    <p:sldId id="301" r:id="rId28"/>
    <p:sldId id="272" r:id="rId29"/>
    <p:sldId id="275" r:id="rId30"/>
    <p:sldId id="276" r:id="rId31"/>
    <p:sldId id="277" r:id="rId32"/>
    <p:sldId id="278" r:id="rId33"/>
    <p:sldId id="304" r:id="rId34"/>
    <p:sldId id="285" r:id="rId35"/>
    <p:sldId id="287" r:id="rId36"/>
    <p:sldId id="288" r:id="rId37"/>
    <p:sldId id="286" r:id="rId38"/>
    <p:sldId id="289" r:id="rId39"/>
    <p:sldId id="306" r:id="rId40"/>
    <p:sldId id="307" r:id="rId41"/>
    <p:sldId id="29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28" autoAdjust="0"/>
    <p:restoredTop sz="94660"/>
  </p:normalViewPr>
  <p:slideViewPr>
    <p:cSldViewPr snapToGrid="0">
      <p:cViewPr varScale="1">
        <p:scale>
          <a:sx n="79" d="100"/>
          <a:sy n="79" d="100"/>
        </p:scale>
        <p:origin x="1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722A62-BC19-422E-95D7-78A057B48E4C}"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1D87C8FE-E3ED-4231-B95A-E7AAE52E5948}">
      <dgm:prSet phldrT="[Text]" custT="1"/>
      <dgm:spPr/>
      <dgm:t>
        <a:bodyPr/>
        <a:lstStyle/>
        <a:p>
          <a:r>
            <a:rPr lang="en-US" sz="2800" dirty="0"/>
            <a:t>DATA GATHERING </a:t>
          </a:r>
        </a:p>
      </dgm:t>
    </dgm:pt>
    <dgm:pt modelId="{92B6666C-4F32-48DE-BDE6-D2DB6ACAA3B9}" type="parTrans" cxnId="{BE7778BA-58A1-456C-B2F4-4E9EEF98F74D}">
      <dgm:prSet/>
      <dgm:spPr/>
      <dgm:t>
        <a:bodyPr/>
        <a:lstStyle/>
        <a:p>
          <a:endParaRPr lang="en-US"/>
        </a:p>
      </dgm:t>
    </dgm:pt>
    <dgm:pt modelId="{7493DB14-5AD1-45C5-966B-BE486F344135}" type="sibTrans" cxnId="{BE7778BA-58A1-456C-B2F4-4E9EEF98F74D}">
      <dgm:prSet/>
      <dgm:spPr/>
      <dgm:t>
        <a:bodyPr/>
        <a:lstStyle/>
        <a:p>
          <a:endParaRPr lang="en-US"/>
        </a:p>
      </dgm:t>
    </dgm:pt>
    <dgm:pt modelId="{AFA6F018-FED4-471A-8508-7F6802FB66D6}">
      <dgm:prSet phldrT="[Text]" custT="1"/>
      <dgm:spPr/>
      <dgm:t>
        <a:bodyPr/>
        <a:lstStyle/>
        <a:p>
          <a:r>
            <a:rPr lang="en-US" sz="2800" dirty="0"/>
            <a:t>CLEAN DATA</a:t>
          </a:r>
        </a:p>
      </dgm:t>
    </dgm:pt>
    <dgm:pt modelId="{7AF72CBD-A1BF-4E18-8254-098011BECB6C}" type="parTrans" cxnId="{F09EC5E8-9C8F-45C0-8314-896D2CA725AF}">
      <dgm:prSet/>
      <dgm:spPr/>
      <dgm:t>
        <a:bodyPr/>
        <a:lstStyle/>
        <a:p>
          <a:endParaRPr lang="en-US"/>
        </a:p>
      </dgm:t>
    </dgm:pt>
    <dgm:pt modelId="{298E8742-F839-4EC6-8357-639946643CE6}" type="sibTrans" cxnId="{F09EC5E8-9C8F-45C0-8314-896D2CA725AF}">
      <dgm:prSet/>
      <dgm:spPr/>
      <dgm:t>
        <a:bodyPr/>
        <a:lstStyle/>
        <a:p>
          <a:endParaRPr lang="en-US"/>
        </a:p>
      </dgm:t>
    </dgm:pt>
    <dgm:pt modelId="{A696A289-09B6-4821-8B40-EBCE50EBE132}">
      <dgm:prSet phldrT="[Text]" custT="1"/>
      <dgm:spPr/>
      <dgm:t>
        <a:bodyPr/>
        <a:lstStyle/>
        <a:p>
          <a:r>
            <a:rPr lang="en-US" sz="2800" dirty="0"/>
            <a:t>CONVERT DATA INTO JSON FILE</a:t>
          </a:r>
        </a:p>
      </dgm:t>
    </dgm:pt>
    <dgm:pt modelId="{1AE52752-6B20-4C40-A719-8BC537ACC644}" type="parTrans" cxnId="{B989ED0C-2039-4ED1-97D5-FFF66681582A}">
      <dgm:prSet/>
      <dgm:spPr/>
      <dgm:t>
        <a:bodyPr/>
        <a:lstStyle/>
        <a:p>
          <a:endParaRPr lang="en-US"/>
        </a:p>
      </dgm:t>
    </dgm:pt>
    <dgm:pt modelId="{07551CB8-9F82-4A96-942D-CC4C50AC3E3D}" type="sibTrans" cxnId="{B989ED0C-2039-4ED1-97D5-FFF66681582A}">
      <dgm:prSet/>
      <dgm:spPr/>
      <dgm:t>
        <a:bodyPr/>
        <a:lstStyle/>
        <a:p>
          <a:endParaRPr lang="en-US"/>
        </a:p>
      </dgm:t>
    </dgm:pt>
    <dgm:pt modelId="{598AEE8E-5542-4714-8D4F-48310465682E}">
      <dgm:prSet phldrT="[Text]" custT="1"/>
      <dgm:spPr/>
      <dgm:t>
        <a:bodyPr/>
        <a:lstStyle/>
        <a:p>
          <a:r>
            <a:rPr lang="en-US" sz="2800" dirty="0"/>
            <a:t>IMPORT DATA IN MONGODB</a:t>
          </a:r>
        </a:p>
      </dgm:t>
    </dgm:pt>
    <dgm:pt modelId="{1D582AA1-190E-4769-9884-F8BF0F728C2D}" type="parTrans" cxnId="{41FB8394-F6B1-44DC-9DD7-1373DFD1893B}">
      <dgm:prSet/>
      <dgm:spPr/>
      <dgm:t>
        <a:bodyPr/>
        <a:lstStyle/>
        <a:p>
          <a:endParaRPr lang="en-US"/>
        </a:p>
      </dgm:t>
    </dgm:pt>
    <dgm:pt modelId="{C2F458B9-A517-4330-B05B-2FDC91F696B0}" type="sibTrans" cxnId="{41FB8394-F6B1-44DC-9DD7-1373DFD1893B}">
      <dgm:prSet/>
      <dgm:spPr/>
      <dgm:t>
        <a:bodyPr/>
        <a:lstStyle/>
        <a:p>
          <a:endParaRPr lang="en-US"/>
        </a:p>
      </dgm:t>
    </dgm:pt>
    <dgm:pt modelId="{D7F572D8-7849-414B-8F43-E4822715784B}">
      <dgm:prSet phldrT="[Text]" custT="1"/>
      <dgm:spPr/>
      <dgm:t>
        <a:bodyPr/>
        <a:lstStyle/>
        <a:p>
          <a:r>
            <a:rPr lang="en-US" sz="2800" dirty="0"/>
            <a:t>QUERY &amp; VISUALIZE DATA</a:t>
          </a:r>
        </a:p>
      </dgm:t>
    </dgm:pt>
    <dgm:pt modelId="{BFCD4A6F-4FC9-406F-A272-84A3C56FAF6C}" type="parTrans" cxnId="{55415E1A-0F46-4D22-BCCC-26ADBD2DD457}">
      <dgm:prSet/>
      <dgm:spPr/>
      <dgm:t>
        <a:bodyPr/>
        <a:lstStyle/>
        <a:p>
          <a:endParaRPr lang="en-US"/>
        </a:p>
      </dgm:t>
    </dgm:pt>
    <dgm:pt modelId="{9098BFAD-30D7-4DE7-BE6A-FC0170385F95}" type="sibTrans" cxnId="{55415E1A-0F46-4D22-BCCC-26ADBD2DD457}">
      <dgm:prSet/>
      <dgm:spPr/>
      <dgm:t>
        <a:bodyPr/>
        <a:lstStyle/>
        <a:p>
          <a:endParaRPr lang="en-US"/>
        </a:p>
      </dgm:t>
    </dgm:pt>
    <dgm:pt modelId="{7F5B85A4-6406-4371-848E-4AEB136E230C}" type="pres">
      <dgm:prSet presAssocID="{E9722A62-BC19-422E-95D7-78A057B48E4C}" presName="Name0" presStyleCnt="0">
        <dgm:presLayoutVars>
          <dgm:dir/>
          <dgm:resizeHandles val="exact"/>
        </dgm:presLayoutVars>
      </dgm:prSet>
      <dgm:spPr/>
    </dgm:pt>
    <dgm:pt modelId="{E0F292D8-C4D6-4E2B-BCC3-0BE4CDA251BD}" type="pres">
      <dgm:prSet presAssocID="{E9722A62-BC19-422E-95D7-78A057B48E4C}" presName="cycle" presStyleCnt="0"/>
      <dgm:spPr/>
    </dgm:pt>
    <dgm:pt modelId="{9BC46F79-9B58-47F1-9FF9-ABE8F07FEE26}" type="pres">
      <dgm:prSet presAssocID="{1D87C8FE-E3ED-4231-B95A-E7AAE52E5948}" presName="nodeFirstNode" presStyleLbl="node1" presStyleIdx="0" presStyleCnt="5" custAng="0">
        <dgm:presLayoutVars>
          <dgm:bulletEnabled val="1"/>
        </dgm:presLayoutVars>
      </dgm:prSet>
      <dgm:spPr/>
    </dgm:pt>
    <dgm:pt modelId="{5ABF433D-D90B-40E6-B0AE-24DCAE31481C}" type="pres">
      <dgm:prSet presAssocID="{7493DB14-5AD1-45C5-966B-BE486F344135}" presName="sibTransFirstNode" presStyleLbl="bgShp" presStyleIdx="0" presStyleCnt="1"/>
      <dgm:spPr/>
    </dgm:pt>
    <dgm:pt modelId="{A71BE490-01F1-44DB-9B89-DAAF0FA4CC61}" type="pres">
      <dgm:prSet presAssocID="{AFA6F018-FED4-471A-8508-7F6802FB66D6}" presName="nodeFollowingNodes" presStyleLbl="node1" presStyleIdx="1" presStyleCnt="5">
        <dgm:presLayoutVars>
          <dgm:bulletEnabled val="1"/>
        </dgm:presLayoutVars>
      </dgm:prSet>
      <dgm:spPr/>
    </dgm:pt>
    <dgm:pt modelId="{4D142CAB-7C47-4067-8BDC-A9DECADDBA1A}" type="pres">
      <dgm:prSet presAssocID="{A696A289-09B6-4821-8B40-EBCE50EBE132}" presName="nodeFollowingNodes" presStyleLbl="node1" presStyleIdx="2" presStyleCnt="5">
        <dgm:presLayoutVars>
          <dgm:bulletEnabled val="1"/>
        </dgm:presLayoutVars>
      </dgm:prSet>
      <dgm:spPr/>
    </dgm:pt>
    <dgm:pt modelId="{0888C0C3-7E46-4649-B6EE-39EEE23B88FE}" type="pres">
      <dgm:prSet presAssocID="{598AEE8E-5542-4714-8D4F-48310465682E}" presName="nodeFollowingNodes" presStyleLbl="node1" presStyleIdx="3" presStyleCnt="5">
        <dgm:presLayoutVars>
          <dgm:bulletEnabled val="1"/>
        </dgm:presLayoutVars>
      </dgm:prSet>
      <dgm:spPr/>
    </dgm:pt>
    <dgm:pt modelId="{5266EC2E-2736-46F1-A113-576C1ECBF58B}" type="pres">
      <dgm:prSet presAssocID="{D7F572D8-7849-414B-8F43-E4822715784B}" presName="nodeFollowingNodes" presStyleLbl="node1" presStyleIdx="4" presStyleCnt="5">
        <dgm:presLayoutVars>
          <dgm:bulletEnabled val="1"/>
        </dgm:presLayoutVars>
      </dgm:prSet>
      <dgm:spPr/>
    </dgm:pt>
  </dgm:ptLst>
  <dgm:cxnLst>
    <dgm:cxn modelId="{B989ED0C-2039-4ED1-97D5-FFF66681582A}" srcId="{E9722A62-BC19-422E-95D7-78A057B48E4C}" destId="{A696A289-09B6-4821-8B40-EBCE50EBE132}" srcOrd="2" destOrd="0" parTransId="{1AE52752-6B20-4C40-A719-8BC537ACC644}" sibTransId="{07551CB8-9F82-4A96-942D-CC4C50AC3E3D}"/>
    <dgm:cxn modelId="{55415E1A-0F46-4D22-BCCC-26ADBD2DD457}" srcId="{E9722A62-BC19-422E-95D7-78A057B48E4C}" destId="{D7F572D8-7849-414B-8F43-E4822715784B}" srcOrd="4" destOrd="0" parTransId="{BFCD4A6F-4FC9-406F-A272-84A3C56FAF6C}" sibTransId="{9098BFAD-30D7-4DE7-BE6A-FC0170385F95}"/>
    <dgm:cxn modelId="{1ADC2E2A-BA4C-438D-BE28-A6094A0B0D75}" type="presOf" srcId="{D7F572D8-7849-414B-8F43-E4822715784B}" destId="{5266EC2E-2736-46F1-A113-576C1ECBF58B}" srcOrd="0" destOrd="0" presId="urn:microsoft.com/office/officeart/2005/8/layout/cycle3"/>
    <dgm:cxn modelId="{9C73E62C-8FC3-4BCA-9233-57F808DB4000}" type="presOf" srcId="{598AEE8E-5542-4714-8D4F-48310465682E}" destId="{0888C0C3-7E46-4649-B6EE-39EEE23B88FE}" srcOrd="0" destOrd="0" presId="urn:microsoft.com/office/officeart/2005/8/layout/cycle3"/>
    <dgm:cxn modelId="{65BCF349-1A8F-426D-9987-8873E3E82CAC}" type="presOf" srcId="{A696A289-09B6-4821-8B40-EBCE50EBE132}" destId="{4D142CAB-7C47-4067-8BDC-A9DECADDBA1A}" srcOrd="0" destOrd="0" presId="urn:microsoft.com/office/officeart/2005/8/layout/cycle3"/>
    <dgm:cxn modelId="{41FB8394-F6B1-44DC-9DD7-1373DFD1893B}" srcId="{E9722A62-BC19-422E-95D7-78A057B48E4C}" destId="{598AEE8E-5542-4714-8D4F-48310465682E}" srcOrd="3" destOrd="0" parTransId="{1D582AA1-190E-4769-9884-F8BF0F728C2D}" sibTransId="{C2F458B9-A517-4330-B05B-2FDC91F696B0}"/>
    <dgm:cxn modelId="{36024DAA-58DD-46B3-9503-E78520185E83}" type="presOf" srcId="{AFA6F018-FED4-471A-8508-7F6802FB66D6}" destId="{A71BE490-01F1-44DB-9B89-DAAF0FA4CC61}" srcOrd="0" destOrd="0" presId="urn:microsoft.com/office/officeart/2005/8/layout/cycle3"/>
    <dgm:cxn modelId="{BE7778BA-58A1-456C-B2F4-4E9EEF98F74D}" srcId="{E9722A62-BC19-422E-95D7-78A057B48E4C}" destId="{1D87C8FE-E3ED-4231-B95A-E7AAE52E5948}" srcOrd="0" destOrd="0" parTransId="{92B6666C-4F32-48DE-BDE6-D2DB6ACAA3B9}" sibTransId="{7493DB14-5AD1-45C5-966B-BE486F344135}"/>
    <dgm:cxn modelId="{CC55B5BE-7B38-4D55-8F22-3D984AB39A27}" type="presOf" srcId="{7493DB14-5AD1-45C5-966B-BE486F344135}" destId="{5ABF433D-D90B-40E6-B0AE-24DCAE31481C}" srcOrd="0" destOrd="0" presId="urn:microsoft.com/office/officeart/2005/8/layout/cycle3"/>
    <dgm:cxn modelId="{03BE02C3-885F-4F8B-9E2A-281E288C47AA}" type="presOf" srcId="{E9722A62-BC19-422E-95D7-78A057B48E4C}" destId="{7F5B85A4-6406-4371-848E-4AEB136E230C}" srcOrd="0" destOrd="0" presId="urn:microsoft.com/office/officeart/2005/8/layout/cycle3"/>
    <dgm:cxn modelId="{0D5E84CE-6BDA-4F88-B93C-85158E3D796D}" type="presOf" srcId="{1D87C8FE-E3ED-4231-B95A-E7AAE52E5948}" destId="{9BC46F79-9B58-47F1-9FF9-ABE8F07FEE26}" srcOrd="0" destOrd="0" presId="urn:microsoft.com/office/officeart/2005/8/layout/cycle3"/>
    <dgm:cxn modelId="{F09EC5E8-9C8F-45C0-8314-896D2CA725AF}" srcId="{E9722A62-BC19-422E-95D7-78A057B48E4C}" destId="{AFA6F018-FED4-471A-8508-7F6802FB66D6}" srcOrd="1" destOrd="0" parTransId="{7AF72CBD-A1BF-4E18-8254-098011BECB6C}" sibTransId="{298E8742-F839-4EC6-8357-639946643CE6}"/>
    <dgm:cxn modelId="{F181B28D-00D7-4DD1-8F84-4AE3F859EE88}" type="presParOf" srcId="{7F5B85A4-6406-4371-848E-4AEB136E230C}" destId="{E0F292D8-C4D6-4E2B-BCC3-0BE4CDA251BD}" srcOrd="0" destOrd="0" presId="urn:microsoft.com/office/officeart/2005/8/layout/cycle3"/>
    <dgm:cxn modelId="{0722747B-87C8-4FF7-A685-8D91EC92AD42}" type="presParOf" srcId="{E0F292D8-C4D6-4E2B-BCC3-0BE4CDA251BD}" destId="{9BC46F79-9B58-47F1-9FF9-ABE8F07FEE26}" srcOrd="0" destOrd="0" presId="urn:microsoft.com/office/officeart/2005/8/layout/cycle3"/>
    <dgm:cxn modelId="{845465B2-C84A-4D93-B2FB-B70AC8C221BE}" type="presParOf" srcId="{E0F292D8-C4D6-4E2B-BCC3-0BE4CDA251BD}" destId="{5ABF433D-D90B-40E6-B0AE-24DCAE31481C}" srcOrd="1" destOrd="0" presId="urn:microsoft.com/office/officeart/2005/8/layout/cycle3"/>
    <dgm:cxn modelId="{011722C9-D1AC-4981-AD5C-EBC741E0C72F}" type="presParOf" srcId="{E0F292D8-C4D6-4E2B-BCC3-0BE4CDA251BD}" destId="{A71BE490-01F1-44DB-9B89-DAAF0FA4CC61}" srcOrd="2" destOrd="0" presId="urn:microsoft.com/office/officeart/2005/8/layout/cycle3"/>
    <dgm:cxn modelId="{89B9A253-3DB1-4877-99F2-690DBA573D8B}" type="presParOf" srcId="{E0F292D8-C4D6-4E2B-BCC3-0BE4CDA251BD}" destId="{4D142CAB-7C47-4067-8BDC-A9DECADDBA1A}" srcOrd="3" destOrd="0" presId="urn:microsoft.com/office/officeart/2005/8/layout/cycle3"/>
    <dgm:cxn modelId="{2C5BD00A-9D91-4282-BB2D-E4A312BDA169}" type="presParOf" srcId="{E0F292D8-C4D6-4E2B-BCC3-0BE4CDA251BD}" destId="{0888C0C3-7E46-4649-B6EE-39EEE23B88FE}" srcOrd="4" destOrd="0" presId="urn:microsoft.com/office/officeart/2005/8/layout/cycle3"/>
    <dgm:cxn modelId="{7865142B-A93B-4424-82FB-EC577BB63931}" type="presParOf" srcId="{E0F292D8-C4D6-4E2B-BCC3-0BE4CDA251BD}" destId="{5266EC2E-2736-46F1-A113-576C1ECBF58B}"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BF433D-D90B-40E6-B0AE-24DCAE31481C}">
      <dsp:nvSpPr>
        <dsp:cNvPr id="0" name=""/>
        <dsp:cNvSpPr/>
      </dsp:nvSpPr>
      <dsp:spPr>
        <a:xfrm>
          <a:off x="1027638" y="-27131"/>
          <a:ext cx="4824493" cy="4824493"/>
        </a:xfrm>
        <a:prstGeom prst="circularArrow">
          <a:avLst>
            <a:gd name="adj1" fmla="val 5544"/>
            <a:gd name="adj2" fmla="val 330680"/>
            <a:gd name="adj3" fmla="val 13798324"/>
            <a:gd name="adj4" fmla="val 17372347"/>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46F79-9B58-47F1-9FF9-ABE8F07FEE26}">
      <dsp:nvSpPr>
        <dsp:cNvPr id="0" name=""/>
        <dsp:cNvSpPr/>
      </dsp:nvSpPr>
      <dsp:spPr>
        <a:xfrm>
          <a:off x="2321250" y="1860"/>
          <a:ext cx="2237268" cy="1118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GATHERING </a:t>
          </a:r>
        </a:p>
      </dsp:txBody>
      <dsp:txXfrm>
        <a:off x="2375857" y="56467"/>
        <a:ext cx="2128054" cy="1009420"/>
      </dsp:txXfrm>
    </dsp:sp>
    <dsp:sp modelId="{A71BE490-01F1-44DB-9B89-DAAF0FA4CC61}">
      <dsp:nvSpPr>
        <dsp:cNvPr id="0" name=""/>
        <dsp:cNvSpPr/>
      </dsp:nvSpPr>
      <dsp:spPr>
        <a:xfrm>
          <a:off x="4277909" y="1423456"/>
          <a:ext cx="2237268" cy="1118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CLEAN DATA</a:t>
          </a:r>
        </a:p>
      </dsp:txBody>
      <dsp:txXfrm>
        <a:off x="4332516" y="1478063"/>
        <a:ext cx="2128054" cy="1009420"/>
      </dsp:txXfrm>
    </dsp:sp>
    <dsp:sp modelId="{4D142CAB-7C47-4067-8BDC-A9DECADDBA1A}">
      <dsp:nvSpPr>
        <dsp:cNvPr id="0" name=""/>
        <dsp:cNvSpPr/>
      </dsp:nvSpPr>
      <dsp:spPr>
        <a:xfrm>
          <a:off x="3530532" y="3723647"/>
          <a:ext cx="2237268" cy="1118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CONVERT DATA INTO JSON FILE</a:t>
          </a:r>
        </a:p>
      </dsp:txBody>
      <dsp:txXfrm>
        <a:off x="3585139" y="3778254"/>
        <a:ext cx="2128054" cy="1009420"/>
      </dsp:txXfrm>
    </dsp:sp>
    <dsp:sp modelId="{0888C0C3-7E46-4649-B6EE-39EEE23B88FE}">
      <dsp:nvSpPr>
        <dsp:cNvPr id="0" name=""/>
        <dsp:cNvSpPr/>
      </dsp:nvSpPr>
      <dsp:spPr>
        <a:xfrm>
          <a:off x="1111968" y="3723647"/>
          <a:ext cx="2237268" cy="1118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IMPORT DATA IN MONGODB</a:t>
          </a:r>
        </a:p>
      </dsp:txBody>
      <dsp:txXfrm>
        <a:off x="1166575" y="3778254"/>
        <a:ext cx="2128054" cy="1009420"/>
      </dsp:txXfrm>
    </dsp:sp>
    <dsp:sp modelId="{5266EC2E-2736-46F1-A113-576C1ECBF58B}">
      <dsp:nvSpPr>
        <dsp:cNvPr id="0" name=""/>
        <dsp:cNvSpPr/>
      </dsp:nvSpPr>
      <dsp:spPr>
        <a:xfrm>
          <a:off x="364591" y="1423456"/>
          <a:ext cx="2237268" cy="11186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QUERY &amp; VISUALIZE DATA</a:t>
          </a:r>
        </a:p>
      </dsp:txBody>
      <dsp:txXfrm>
        <a:off x="419198" y="1478063"/>
        <a:ext cx="2128054" cy="100942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42C7-E9E4-CC14-8604-DA3A355309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CDC00D6-67E0-3FD7-F0E8-59E9051E6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457B21D-E7DB-C94F-8609-53789724B571}"/>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5" name="Footer Placeholder 4">
            <a:extLst>
              <a:ext uri="{FF2B5EF4-FFF2-40B4-BE49-F238E27FC236}">
                <a16:creationId xmlns:a16="http://schemas.microsoft.com/office/drawing/2014/main" id="{44F4743A-7E3E-DC72-55C1-AAF28DC89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FCDFF-6530-4996-0E63-4A877895C482}"/>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1403601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A5DD7-3A08-34D9-C6B3-68BADFA0F5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AE08C2-E2A2-ECE0-F868-795586FDBD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A5EBF7-FEF4-3C9F-0E2D-BAD2405BA4E2}"/>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5" name="Footer Placeholder 4">
            <a:extLst>
              <a:ext uri="{FF2B5EF4-FFF2-40B4-BE49-F238E27FC236}">
                <a16:creationId xmlns:a16="http://schemas.microsoft.com/office/drawing/2014/main" id="{8251DD15-CA4A-856E-5A2B-3E77DFE54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D7B72-190F-3F7D-0DE8-8B70F59294F0}"/>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1478374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62E955-480B-12DE-D839-C1A33AE5F5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DB601A-FC14-9E32-7511-D8B5677191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3CB926-8030-7FF7-E4DD-CCEEE1D6E18B}"/>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5" name="Footer Placeholder 4">
            <a:extLst>
              <a:ext uri="{FF2B5EF4-FFF2-40B4-BE49-F238E27FC236}">
                <a16:creationId xmlns:a16="http://schemas.microsoft.com/office/drawing/2014/main" id="{E53721BE-A599-B750-2739-63AB83FA0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3A187-3EC5-1C06-43D2-A36E3EA6C59F}"/>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2915564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025E-AEE4-4209-60D3-9A7FD0D3BA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095F97-6136-69CC-19D7-A7B359172F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A1642D-A0FC-4791-B479-34ACED40C03E}"/>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5" name="Footer Placeholder 4">
            <a:extLst>
              <a:ext uri="{FF2B5EF4-FFF2-40B4-BE49-F238E27FC236}">
                <a16:creationId xmlns:a16="http://schemas.microsoft.com/office/drawing/2014/main" id="{B1C6F5BF-C101-4782-1F77-E16F602FD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F9810-333B-2C25-B425-D212B23AA02E}"/>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137358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D309-19D5-DA4A-4C36-4FB835CD62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4112B5-A96D-F53F-B493-036F7D71B4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B80741-2DF7-DB38-EA71-7829FD372261}"/>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5" name="Footer Placeholder 4">
            <a:extLst>
              <a:ext uri="{FF2B5EF4-FFF2-40B4-BE49-F238E27FC236}">
                <a16:creationId xmlns:a16="http://schemas.microsoft.com/office/drawing/2014/main" id="{1C626BFD-A7DF-77D1-A06D-39ADE2F11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15584-C00E-26D3-9F64-A64A934F5C29}"/>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66364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89AE-C159-C880-F321-CE22BE3FB7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60E609-AA31-59C4-A4FA-67F70B2446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EDEFCD8-DF13-72A1-BDDC-35F4652532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20C8CB-20FB-6C01-8D7C-64634D66909D}"/>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6" name="Footer Placeholder 5">
            <a:extLst>
              <a:ext uri="{FF2B5EF4-FFF2-40B4-BE49-F238E27FC236}">
                <a16:creationId xmlns:a16="http://schemas.microsoft.com/office/drawing/2014/main" id="{95A1BBBC-587D-89AC-7980-12F5241281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AE196-10DF-F183-6259-121D8B414050}"/>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3147341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F228-BCE5-EBEC-4AED-AE33F9198F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4FCED4-A390-20E2-E164-90938B596E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D4CD7E-DF5C-16BC-422F-5C5B44E483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1D8365-8B46-7B6A-F82B-374EF243FB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7DB092-F2E0-0BD8-E18E-6D8A32DB85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59FF41-0E6B-E9A3-E1CC-09E7D0201BE5}"/>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8" name="Footer Placeholder 7">
            <a:extLst>
              <a:ext uri="{FF2B5EF4-FFF2-40B4-BE49-F238E27FC236}">
                <a16:creationId xmlns:a16="http://schemas.microsoft.com/office/drawing/2014/main" id="{BB17746E-B62D-01A0-6B46-1F03A82BC7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1BBF63-8CB5-1CC8-A96D-D4E39B2F3EA7}"/>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2298137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4A81-9FB9-1160-0445-413A0037C1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B4E892-2304-7E4B-4FA1-201789ABCB62}"/>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4" name="Footer Placeholder 3">
            <a:extLst>
              <a:ext uri="{FF2B5EF4-FFF2-40B4-BE49-F238E27FC236}">
                <a16:creationId xmlns:a16="http://schemas.microsoft.com/office/drawing/2014/main" id="{A21E5F55-9269-DB7B-7692-0E4202FDE0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BA842B-5E20-60A3-C071-80E9C7072FB2}"/>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1108863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10FD56-4E07-305E-4C73-996B5F60ECAC}"/>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3" name="Footer Placeholder 2">
            <a:extLst>
              <a:ext uri="{FF2B5EF4-FFF2-40B4-BE49-F238E27FC236}">
                <a16:creationId xmlns:a16="http://schemas.microsoft.com/office/drawing/2014/main" id="{54F62008-7286-5355-5AE7-79CF439319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16919E-4BD2-E927-DF50-477BE0DBEB83}"/>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408584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439D-80B3-5EEC-FAA3-7CA743DEE0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A440DC-15C8-D5B3-4488-FC1CBE012B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FDB61D-2D4D-0BC4-9B3D-A9F6E97F8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611930-1BC6-7C47-76F0-2DDC5E2B323C}"/>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6" name="Footer Placeholder 5">
            <a:extLst>
              <a:ext uri="{FF2B5EF4-FFF2-40B4-BE49-F238E27FC236}">
                <a16:creationId xmlns:a16="http://schemas.microsoft.com/office/drawing/2014/main" id="{C4E0D0EB-31B2-C6F8-4F8C-9ED1D06DAB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905C8-1D2B-544D-CD0F-E8DC39E99A76}"/>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2850559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5F3A-D576-C78C-757A-A9DEBC6BDC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743A1D-247D-0BBB-50EC-20F8FF2C50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2EE053-8C7A-4D75-BD78-820AC02169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4E1F9-6EEC-9FA8-E98F-D719F9B3CBA0}"/>
              </a:ext>
            </a:extLst>
          </p:cNvPr>
          <p:cNvSpPr>
            <a:spLocks noGrp="1"/>
          </p:cNvSpPr>
          <p:nvPr>
            <p:ph type="dt" sz="half" idx="10"/>
          </p:nvPr>
        </p:nvSpPr>
        <p:spPr/>
        <p:txBody>
          <a:bodyPr/>
          <a:lstStyle/>
          <a:p>
            <a:fld id="{C9333AE6-ABC9-4227-AE6E-86F951C367F5}" type="datetimeFigureOut">
              <a:rPr lang="en-US" smtClean="0"/>
              <a:t>12/16/2023</a:t>
            </a:fld>
            <a:endParaRPr lang="en-US"/>
          </a:p>
        </p:txBody>
      </p:sp>
      <p:sp>
        <p:nvSpPr>
          <p:cNvPr id="6" name="Footer Placeholder 5">
            <a:extLst>
              <a:ext uri="{FF2B5EF4-FFF2-40B4-BE49-F238E27FC236}">
                <a16:creationId xmlns:a16="http://schemas.microsoft.com/office/drawing/2014/main" id="{853E4EB5-C637-CDFE-5F40-BF8932E35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9A164-C6FB-F1CF-17C8-958C3007622E}"/>
              </a:ext>
            </a:extLst>
          </p:cNvPr>
          <p:cNvSpPr>
            <a:spLocks noGrp="1"/>
          </p:cNvSpPr>
          <p:nvPr>
            <p:ph type="sldNum" sz="quarter" idx="12"/>
          </p:nvPr>
        </p:nvSpPr>
        <p:spPr/>
        <p:txBody>
          <a:bodyPr/>
          <a:lstStyle/>
          <a:p>
            <a:fld id="{138BA619-5634-49ED-97F0-3C8A962A510D}" type="slidenum">
              <a:rPr lang="en-US" smtClean="0"/>
              <a:t>‹#›</a:t>
            </a:fld>
            <a:endParaRPr lang="en-US"/>
          </a:p>
        </p:txBody>
      </p:sp>
    </p:spTree>
    <p:extLst>
      <p:ext uri="{BB962C8B-B14F-4D97-AF65-F5344CB8AC3E}">
        <p14:creationId xmlns:p14="http://schemas.microsoft.com/office/powerpoint/2010/main" val="2098030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4B6CF2-C7B6-2192-6A31-4FFFE0AD36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07B67F-CE84-7C74-8CAA-100604AA61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62D268-5B62-F88B-3FE6-0A5EDC1583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33AE6-ABC9-4227-AE6E-86F951C367F5}" type="datetimeFigureOut">
              <a:rPr lang="en-US" smtClean="0"/>
              <a:t>12/16/2023</a:t>
            </a:fld>
            <a:endParaRPr lang="en-US"/>
          </a:p>
        </p:txBody>
      </p:sp>
      <p:sp>
        <p:nvSpPr>
          <p:cNvPr id="5" name="Footer Placeholder 4">
            <a:extLst>
              <a:ext uri="{FF2B5EF4-FFF2-40B4-BE49-F238E27FC236}">
                <a16:creationId xmlns:a16="http://schemas.microsoft.com/office/drawing/2014/main" id="{7205D098-A550-544B-E032-01FBD7C90C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09B8EC-D01B-9478-B64F-007BBA48FC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BA619-5634-49ED-97F0-3C8A962A510D}" type="slidenum">
              <a:rPr lang="en-US" smtClean="0"/>
              <a:t>‹#›</a:t>
            </a:fld>
            <a:endParaRPr lang="en-US"/>
          </a:p>
        </p:txBody>
      </p:sp>
    </p:spTree>
    <p:extLst>
      <p:ext uri="{BB962C8B-B14F-4D97-AF65-F5344CB8AC3E}">
        <p14:creationId xmlns:p14="http://schemas.microsoft.com/office/powerpoint/2010/main" val="54248645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kaggle.com/datasets/prasad22/healthcare-datase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6" name="Rectangle 5"/>
          <p:cNvSpPr/>
          <p:nvPr/>
        </p:nvSpPr>
        <p:spPr>
          <a:xfrm>
            <a:off x="0" y="0"/>
            <a:ext cx="7685314" cy="6858000"/>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663543" y="0"/>
            <a:ext cx="4528457"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Arial" panose="020B0604020202020204" pitchFamily="34" charset="0"/>
                <a:cs typeface="Arial" panose="020B0604020202020204" pitchFamily="34" charset="0"/>
              </a:rPr>
              <a:t>GROUP 5</a:t>
            </a:r>
          </a:p>
          <a:p>
            <a:pPr algn="ctr"/>
            <a:endParaRPr lang="en-US" sz="2000" b="1" dirty="0">
              <a:solidFill>
                <a:schemeClr val="tx1"/>
              </a:solidFill>
              <a:latin typeface="Arial" panose="020B0604020202020204" pitchFamily="34" charset="0"/>
              <a:cs typeface="Arial" panose="020B0604020202020204" pitchFamily="34" charset="0"/>
            </a:endParaRPr>
          </a:p>
          <a:p>
            <a:pPr algn="ctr"/>
            <a:r>
              <a:rPr lang="en-US" sz="2000" dirty="0">
                <a:solidFill>
                  <a:schemeClr val="tx1"/>
                </a:solidFill>
                <a:latin typeface="Arial" panose="020B0604020202020204" pitchFamily="34" charset="0"/>
                <a:cs typeface="Arial" panose="020B0604020202020204" pitchFamily="34" charset="0"/>
              </a:rPr>
              <a:t>OBIAKU VALENTINE CHIKE</a:t>
            </a:r>
          </a:p>
          <a:p>
            <a:pPr algn="ctr"/>
            <a:r>
              <a:rPr lang="en-US" sz="2000" dirty="0">
                <a:solidFill>
                  <a:schemeClr val="tx1"/>
                </a:solidFill>
                <a:latin typeface="Arial" panose="020B0604020202020204" pitchFamily="34" charset="0"/>
                <a:cs typeface="Arial" panose="020B0604020202020204" pitchFamily="34" charset="0"/>
              </a:rPr>
              <a:t>JANVI </a:t>
            </a:r>
          </a:p>
          <a:p>
            <a:pPr algn="ctr"/>
            <a:r>
              <a:rPr lang="en-US" sz="2000" dirty="0">
                <a:solidFill>
                  <a:schemeClr val="tx1"/>
                </a:solidFill>
                <a:latin typeface="Arial" panose="020B0604020202020204" pitchFamily="34" charset="0"/>
                <a:cs typeface="Arial" panose="020B0604020202020204" pitchFamily="34" charset="0"/>
              </a:rPr>
              <a:t>KARMJEET KAUR</a:t>
            </a:r>
          </a:p>
          <a:p>
            <a:pPr algn="ctr"/>
            <a:r>
              <a:rPr lang="en-US" sz="2000" dirty="0">
                <a:solidFill>
                  <a:schemeClr val="tx1"/>
                </a:solidFill>
                <a:latin typeface="Arial" panose="020B0604020202020204" pitchFamily="34" charset="0"/>
                <a:cs typeface="Arial" panose="020B0604020202020204" pitchFamily="34" charset="0"/>
              </a:rPr>
              <a:t>RAMANDEEP SINGH</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663543" cy="6858000"/>
          </a:xfrm>
          <a:prstGeom prst="rect">
            <a:avLst/>
          </a:prstGeom>
        </p:spPr>
      </p:pic>
      <p:sp>
        <p:nvSpPr>
          <p:cNvPr id="4" name="TextBox 3">
            <a:extLst>
              <a:ext uri="{FF2B5EF4-FFF2-40B4-BE49-F238E27FC236}">
                <a16:creationId xmlns:a16="http://schemas.microsoft.com/office/drawing/2014/main" id="{6DBDCFCC-4C41-CDE9-8EC3-33C357143353}"/>
              </a:ext>
            </a:extLst>
          </p:cNvPr>
          <p:cNvSpPr txBox="1"/>
          <p:nvPr/>
        </p:nvSpPr>
        <p:spPr>
          <a:xfrm>
            <a:off x="813707" y="5250190"/>
            <a:ext cx="4686300" cy="523220"/>
          </a:xfrm>
          <a:prstGeom prst="rect">
            <a:avLst/>
          </a:prstGeom>
          <a:noFill/>
        </p:spPr>
        <p:txBody>
          <a:bodyPr wrap="square" rtlCol="0">
            <a:spAutoFit/>
          </a:bodyPr>
          <a:lstStyle/>
          <a:p>
            <a:r>
              <a:rPr lang="en-US" sz="2800" b="1" dirty="0">
                <a:solidFill>
                  <a:schemeClr val="bg1"/>
                </a:solidFill>
              </a:rPr>
              <a:t>HEALTHCARE DATASET</a:t>
            </a:r>
            <a:endParaRPr lang="en-IN" sz="2800" b="1" dirty="0">
              <a:solidFill>
                <a:schemeClr val="bg1"/>
              </a:solidFill>
            </a:endParaRPr>
          </a:p>
        </p:txBody>
      </p:sp>
    </p:spTree>
    <p:extLst>
      <p:ext uri="{BB962C8B-B14F-4D97-AF65-F5344CB8AC3E}">
        <p14:creationId xmlns:p14="http://schemas.microsoft.com/office/powerpoint/2010/main" val="3841580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97619" y="0"/>
            <a:ext cx="449438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dirty="0">
                <a:solidFill>
                  <a:schemeClr val="tx1"/>
                </a:solidFill>
              </a:rPr>
              <a:t>DISPLAY THE SUMMARY OF THE DATA</a:t>
            </a:r>
          </a:p>
          <a:p>
            <a:pPr marL="342900" indent="-342900" algn="ctr">
              <a:buFont typeface="Arial" panose="020B0604020202020204" pitchFamily="34" charset="0"/>
              <a:buChar char="•"/>
            </a:pPr>
            <a:r>
              <a:rPr lang="en-US" sz="2000" dirty="0">
                <a:solidFill>
                  <a:schemeClr val="tx1"/>
                </a:solidFill>
              </a:rPr>
              <a:t>CHECK FOR MISSING VALUES IN EACH COLUMNS</a:t>
            </a:r>
          </a:p>
          <a:p>
            <a:pPr marL="342900" indent="-342900" algn="ctr">
              <a:buFont typeface="Arial" panose="020B0604020202020204" pitchFamily="34" charset="0"/>
              <a:buChar char="•"/>
            </a:pPr>
            <a:r>
              <a:rPr lang="en-US" sz="2000" dirty="0">
                <a:solidFill>
                  <a:schemeClr val="tx1"/>
                </a:solidFill>
              </a:rPr>
              <a:t>FILL MISSING VALUES OF “AGE” COLUMN WITH MEAN VALUES</a:t>
            </a:r>
          </a:p>
          <a:p>
            <a:pPr marL="342900" indent="-342900" algn="ctr">
              <a:buFont typeface="Arial" panose="020B0604020202020204" pitchFamily="34" charset="0"/>
              <a:buChar char="•"/>
            </a:pPr>
            <a:r>
              <a:rPr lang="en-US" sz="2000" dirty="0">
                <a:solidFill>
                  <a:schemeClr val="tx1"/>
                </a:solidFill>
              </a:rPr>
              <a:t>FILL MISSING VALUES OF “BLOOD TYPE” COLUMN WITH “O+”</a:t>
            </a:r>
          </a:p>
          <a:p>
            <a:pPr marL="342900" indent="-342900" algn="ctr">
              <a:buFont typeface="Arial" panose="020B0604020202020204" pitchFamily="34" charset="0"/>
              <a:buChar char="•"/>
            </a:pPr>
            <a:r>
              <a:rPr lang="en-US" sz="2000" dirty="0">
                <a:solidFill>
                  <a:schemeClr val="tx1"/>
                </a:solidFill>
              </a:rPr>
              <a:t>FILL MISSING VALUES OF “ADMISSION TYPE” COLUMN WITH MODE VALUES</a:t>
            </a:r>
          </a:p>
          <a:p>
            <a:pPr marL="342900" indent="-342900" algn="ctr">
              <a:buFont typeface="Arial" panose="020B0604020202020204" pitchFamily="34" charset="0"/>
              <a:buChar char="•"/>
            </a:pPr>
            <a:r>
              <a:rPr lang="en-US" sz="2000" dirty="0">
                <a:solidFill>
                  <a:schemeClr val="tx1"/>
                </a:solidFill>
              </a:rPr>
              <a:t>FILL MISSING VALUES OF “INSURANCE PROVIDER” COLUMN USING FORWARD FILL (PAD) </a:t>
            </a:r>
          </a:p>
          <a:p>
            <a:pPr marL="342900" indent="-342900" algn="ctr">
              <a:buFont typeface="Arial" panose="020B0604020202020204" pitchFamily="34" charset="0"/>
              <a:buChar char="•"/>
            </a:pP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7697619" cy="322027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220278"/>
            <a:ext cx="7697619" cy="3637723"/>
          </a:xfrm>
          <a:prstGeom prst="rect">
            <a:avLst/>
          </a:prstGeom>
        </p:spPr>
      </p:pic>
      <p:cxnSp>
        <p:nvCxnSpPr>
          <p:cNvPr id="5" name="Straight Arrow Connector 4"/>
          <p:cNvCxnSpPr/>
          <p:nvPr/>
        </p:nvCxnSpPr>
        <p:spPr>
          <a:xfrm flipV="1">
            <a:off x="119270" y="327991"/>
            <a:ext cx="655983" cy="36277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288235" y="1667287"/>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685801" y="3335816"/>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a:off x="536713" y="4052677"/>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36713" y="4625420"/>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536713" y="5418687"/>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596347" y="6067836"/>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3535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697619" cy="402336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360"/>
            <a:ext cx="7697618" cy="2834640"/>
          </a:xfrm>
          <a:prstGeom prst="rect">
            <a:avLst/>
          </a:prstGeom>
        </p:spPr>
      </p:pic>
      <p:sp>
        <p:nvSpPr>
          <p:cNvPr id="4" name="Rectangle 3"/>
          <p:cNvSpPr/>
          <p:nvPr/>
        </p:nvSpPr>
        <p:spPr>
          <a:xfrm>
            <a:off x="7697619" y="0"/>
            <a:ext cx="449438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dirty="0">
                <a:solidFill>
                  <a:schemeClr val="tx1"/>
                </a:solidFill>
              </a:rPr>
              <a:t>CHECK MISSING VALUES IN EACH COLUMN AFTER THE PREVIOUS OPERATIONS</a:t>
            </a:r>
          </a:p>
          <a:p>
            <a:pPr marL="342900" indent="-342900" algn="ctr">
              <a:buFont typeface="Arial" panose="020B0604020202020204" pitchFamily="34" charset="0"/>
              <a:buChar char="•"/>
            </a:pPr>
            <a:r>
              <a:rPr lang="en-US" sz="2000" dirty="0">
                <a:solidFill>
                  <a:schemeClr val="tx1"/>
                </a:solidFill>
              </a:rPr>
              <a:t>DROP ROWS WITH ANY MISSING VALUES IN THE ENTIRE DATASET</a:t>
            </a:r>
          </a:p>
          <a:p>
            <a:pPr marL="342900" indent="-342900" algn="ctr">
              <a:buFont typeface="Arial" panose="020B0604020202020204" pitchFamily="34" charset="0"/>
              <a:buChar char="•"/>
            </a:pPr>
            <a:r>
              <a:rPr lang="en-US" sz="2000" dirty="0">
                <a:solidFill>
                  <a:schemeClr val="tx1"/>
                </a:solidFill>
              </a:rPr>
              <a:t>FINALLY, SAVE THE CLEANED DATASET TO A CSV FILE</a:t>
            </a:r>
          </a:p>
        </p:txBody>
      </p:sp>
      <p:cxnSp>
        <p:nvCxnSpPr>
          <p:cNvPr id="5" name="Straight Arrow Connector 4"/>
          <p:cNvCxnSpPr/>
          <p:nvPr/>
        </p:nvCxnSpPr>
        <p:spPr>
          <a:xfrm>
            <a:off x="471115" y="313975"/>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251659" y="2856007"/>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388819" y="5037946"/>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2866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 y="0"/>
            <a:ext cx="7807347" cy="6858000"/>
          </a:xfrm>
          <a:prstGeom prst="rect">
            <a:avLst/>
          </a:prstGeom>
        </p:spPr>
      </p:pic>
      <p:sp>
        <p:nvSpPr>
          <p:cNvPr id="3" name="Rectangle 2"/>
          <p:cNvSpPr/>
          <p:nvPr/>
        </p:nvSpPr>
        <p:spPr>
          <a:xfrm>
            <a:off x="7697619"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CLEANED DATASET FROM KAGGLE</a:t>
            </a:r>
          </a:p>
          <a:p>
            <a:pPr marL="342900" indent="-342900" algn="ctr">
              <a:buFont typeface="Arial" panose="020B0604020202020204" pitchFamily="34" charset="0"/>
              <a:buChar char="•"/>
            </a:pPr>
            <a:r>
              <a:rPr lang="en-US" sz="2000" dirty="0">
                <a:solidFill>
                  <a:schemeClr val="bg1"/>
                </a:solidFill>
              </a:rPr>
              <a:t>CLEANED</a:t>
            </a:r>
          </a:p>
          <a:p>
            <a:pPr marL="342900" indent="-342900" algn="ctr">
              <a:buFont typeface="Arial" panose="020B0604020202020204" pitchFamily="34" charset="0"/>
              <a:buChar char="•"/>
            </a:pPr>
            <a:r>
              <a:rPr lang="en-US" sz="2000" dirty="0">
                <a:solidFill>
                  <a:schemeClr val="bg1"/>
                </a:solidFill>
              </a:rPr>
              <a:t>NO MISSING ROWS</a:t>
            </a:r>
          </a:p>
          <a:p>
            <a:pPr marL="342900" indent="-342900" algn="ctr">
              <a:buFont typeface="Arial" panose="020B0604020202020204" pitchFamily="34" charset="0"/>
              <a:buChar char="•"/>
            </a:pPr>
            <a:r>
              <a:rPr lang="en-US" sz="2000" dirty="0">
                <a:solidFill>
                  <a:schemeClr val="bg1"/>
                </a:solidFill>
              </a:rPr>
              <a:t>NO MISSING COLUMNS </a:t>
            </a:r>
            <a:r>
              <a:rPr lang="en-US" sz="2000" dirty="0" err="1">
                <a:solidFill>
                  <a:schemeClr val="bg1"/>
                </a:solidFill>
              </a:rPr>
              <a:t>etc</a:t>
            </a:r>
            <a:endParaRPr lang="en-US" sz="2000" dirty="0">
              <a:solidFill>
                <a:schemeClr val="bg1"/>
              </a:solidFill>
            </a:endParaRPr>
          </a:p>
          <a:p>
            <a:pPr marL="342900" indent="-342900" algn="ctr">
              <a:buFont typeface="Arial" panose="020B0604020202020204" pitchFamily="34" charset="0"/>
              <a:buChar char="•"/>
            </a:pPr>
            <a:endParaRPr lang="en-US" sz="2400" dirty="0"/>
          </a:p>
        </p:txBody>
      </p:sp>
    </p:spTree>
    <p:extLst>
      <p:ext uri="{BB962C8B-B14F-4D97-AF65-F5344CB8AC3E}">
        <p14:creationId xmlns:p14="http://schemas.microsoft.com/office/powerpoint/2010/main" val="172156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97619"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SOFTWARE TO TRANSFORM CSV FILE TO JSON FILE</a:t>
            </a:r>
          </a:p>
          <a:p>
            <a:pPr algn="ct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97619" cy="6858000"/>
          </a:xfrm>
          <a:prstGeom prst="rect">
            <a:avLst/>
          </a:prstGeom>
        </p:spPr>
      </p:pic>
    </p:spTree>
    <p:extLst>
      <p:ext uri="{BB962C8B-B14F-4D97-AF65-F5344CB8AC3E}">
        <p14:creationId xmlns:p14="http://schemas.microsoft.com/office/powerpoint/2010/main" val="1524194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7-us.googleusercontent.com/-vQY5ZpIN5xq__wYrtTtW10v9uKUNpDtgR2hIQpVt2W8tEK_lF03i4aShCSSetAq-QgBoBv887-tjyTztinLaETYTlgp6ABiw7aGH37X2vMXFZueBF5FvXIu5Cvh0DpKo9vo960FmC5SfhRGjR9TKe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475" y="0"/>
            <a:ext cx="7688525"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H="1" flipV="1">
            <a:off x="6025896" y="777240"/>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flipH="1" flipV="1">
            <a:off x="6025896" y="938784"/>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flipV="1">
            <a:off x="7677912" y="1405128"/>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7266432" y="1807464"/>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7266432" y="2090928"/>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flipV="1">
            <a:off x="7677911" y="2810256"/>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7611916" y="3425921"/>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C4704898-612E-F0A4-A6E4-83CF332706CA}"/>
              </a:ext>
            </a:extLst>
          </p:cNvPr>
          <p:cNvSpPr/>
          <p:nvPr/>
        </p:nvSpPr>
        <p:spPr>
          <a:xfrm>
            <a:off x="-22706" y="0"/>
            <a:ext cx="4536795"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solidFill>
                <a:schemeClr val="bg1"/>
              </a:solidFill>
            </a:endParaRPr>
          </a:p>
          <a:p>
            <a:pPr algn="ctr"/>
            <a:r>
              <a:rPr lang="en-US" sz="4400" b="1" dirty="0">
                <a:solidFill>
                  <a:schemeClr val="bg1"/>
                </a:solidFill>
              </a:rPr>
              <a:t>IMPORT DATASET FROM JSON FILE INTO MONGODB</a:t>
            </a:r>
          </a:p>
          <a:p>
            <a:pPr algn="ctr"/>
            <a:endParaRPr lang="en-US" sz="3600" b="1" dirty="0">
              <a:solidFill>
                <a:schemeClr val="bg1"/>
              </a:solidFill>
            </a:endParaRPr>
          </a:p>
          <a:p>
            <a:pPr marL="342900" indent="-342900" algn="ctr">
              <a:buFont typeface="Arial" panose="020B0604020202020204" pitchFamily="34" charset="0"/>
              <a:buChar char="•"/>
            </a:pPr>
            <a:r>
              <a:rPr lang="en-US" sz="2000" dirty="0">
                <a:solidFill>
                  <a:schemeClr val="bg1"/>
                </a:solidFill>
              </a:rPr>
              <a:t>USING VISUAL STUDIO CODE</a:t>
            </a:r>
          </a:p>
          <a:p>
            <a:pPr marL="342900" indent="-342900" algn="ctr">
              <a:buFont typeface="Arial" panose="020B0604020202020204" pitchFamily="34" charset="0"/>
              <a:buChar char="•"/>
            </a:pPr>
            <a:r>
              <a:rPr lang="en-US" sz="2000" dirty="0">
                <a:solidFill>
                  <a:schemeClr val="bg1"/>
                </a:solidFill>
              </a:rPr>
              <a:t>IMPORT THE PYMONGO LIBRARY</a:t>
            </a:r>
          </a:p>
          <a:p>
            <a:pPr marL="342900" indent="-342900" algn="ctr">
              <a:buFont typeface="Arial" panose="020B0604020202020204" pitchFamily="34" charset="0"/>
              <a:buChar char="•"/>
            </a:pPr>
            <a:r>
              <a:rPr lang="en-US" sz="2000" dirty="0">
                <a:solidFill>
                  <a:schemeClr val="bg1"/>
                </a:solidFill>
              </a:rPr>
              <a:t>IMPORT THE JSON MODULE</a:t>
            </a:r>
          </a:p>
          <a:p>
            <a:pPr marL="342900" indent="-342900" algn="ctr">
              <a:buFont typeface="Arial" panose="020B0604020202020204" pitchFamily="34" charset="0"/>
              <a:buChar char="•"/>
            </a:pPr>
            <a:r>
              <a:rPr lang="en-US" sz="2000" dirty="0">
                <a:solidFill>
                  <a:schemeClr val="bg1"/>
                </a:solidFill>
              </a:rPr>
              <a:t>CONNECT TO THE MONGODB CLOUD  SERVER</a:t>
            </a:r>
          </a:p>
          <a:p>
            <a:pPr marL="342900" indent="-342900" algn="ctr">
              <a:buFont typeface="Arial" panose="020B0604020202020204" pitchFamily="34" charset="0"/>
              <a:buChar char="•"/>
            </a:pPr>
            <a:r>
              <a:rPr lang="en-US" sz="2000" dirty="0">
                <a:solidFill>
                  <a:schemeClr val="bg1"/>
                </a:solidFill>
              </a:rPr>
              <a:t>CREATE DATABASE IN MONGODB “PROJECT 2023”</a:t>
            </a:r>
          </a:p>
          <a:p>
            <a:pPr marL="342900" indent="-342900" algn="ctr">
              <a:buFont typeface="Arial" panose="020B0604020202020204" pitchFamily="34" charset="0"/>
              <a:buChar char="•"/>
            </a:pPr>
            <a:r>
              <a:rPr lang="en-US" sz="2000" dirty="0">
                <a:solidFill>
                  <a:schemeClr val="bg1"/>
                </a:solidFill>
              </a:rPr>
              <a:t>CREATE COLLECTION “HEALTHCARE”</a:t>
            </a:r>
          </a:p>
          <a:p>
            <a:pPr marL="342900" indent="-342900" algn="ctr">
              <a:buFont typeface="Arial" panose="020B0604020202020204" pitchFamily="34" charset="0"/>
              <a:buChar char="•"/>
            </a:pPr>
            <a:r>
              <a:rPr lang="en-US" sz="2000" dirty="0">
                <a:solidFill>
                  <a:schemeClr val="bg1"/>
                </a:solidFill>
              </a:rPr>
              <a:t>INSERT THE DATASET IN JSON FILE IN THE MONGODB COLLECTION “HEALTCARE”</a:t>
            </a:r>
          </a:p>
          <a:p>
            <a:pPr marL="342900" indent="-342900" algn="ctr">
              <a:buFont typeface="Arial" panose="020B0604020202020204" pitchFamily="34" charset="0"/>
              <a:buChar char="•"/>
            </a:pPr>
            <a:endParaRPr lang="en-US" sz="2000" dirty="0">
              <a:solidFill>
                <a:schemeClr val="bg1"/>
              </a:solidFill>
            </a:endParaRPr>
          </a:p>
          <a:p>
            <a:pPr marL="342900" indent="-342900" algn="ctr">
              <a:buFont typeface="Arial" panose="020B0604020202020204" pitchFamily="34" charset="0"/>
              <a:buChar char="•"/>
            </a:pPr>
            <a:endParaRPr lang="en-US" sz="2000" dirty="0">
              <a:solidFill>
                <a:schemeClr val="bg1"/>
              </a:solidFill>
            </a:endParaRPr>
          </a:p>
          <a:p>
            <a:pPr marL="342900" indent="-342900" algn="ctr">
              <a:buFont typeface="Arial" panose="020B0604020202020204" pitchFamily="34" charset="0"/>
              <a:buChar char="•"/>
            </a:pPr>
            <a:endParaRPr lang="en-US" sz="2000" dirty="0">
              <a:solidFill>
                <a:schemeClr val="bg1"/>
              </a:solidFill>
            </a:endParaRPr>
          </a:p>
          <a:p>
            <a:pPr marL="342900" indent="-342900" algn="ctr">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789780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7-us.googleusercontent.com/bJzKho-y-WE-HhF7BdQLWjZD5RhQAM3QAJvknLIDJLyTP7ns_7eJis8Ybl6t_xptwBNf8E2f3H_G_wjhqJ7LMXRtRnHfVtGYE_ZCCtWE0Sv2ldMOh9xeeajobPQ4cbN6SJFPH-_obXnGpWuZ19hb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81" y="0"/>
            <a:ext cx="757874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MONGODB CONNECTION USING MONGODB COMPASS</a:t>
            </a:r>
          </a:p>
          <a:p>
            <a:pPr algn="ctr"/>
            <a:endParaRPr lang="en-US" sz="2800" b="1" dirty="0">
              <a:solidFill>
                <a:schemeClr val="bg1"/>
              </a:solidFill>
            </a:endParaRPr>
          </a:p>
          <a:p>
            <a:pPr algn="ctr"/>
            <a:r>
              <a:rPr lang="en-US" sz="2400" b="0" i="0" dirty="0">
                <a:solidFill>
                  <a:srgbClr val="D1D5DB"/>
                </a:solidFill>
                <a:effectLst/>
                <a:latin typeface="Söhne"/>
              </a:rPr>
              <a:t>MongoDB Compass is the official graphical user interface (GUI) for MongoDB, a popular NoSQL database. It is designed to provide a visual representation and interaction with MongoDB databases, making it easier for developers, database administrators, and other users to work with MongoDB.</a:t>
            </a:r>
            <a:endParaRPr lang="en-US" sz="2400" b="1" dirty="0">
              <a:solidFill>
                <a:schemeClr val="bg1"/>
              </a:solidFill>
            </a:endParaRPr>
          </a:p>
          <a:p>
            <a:pPr marL="342900" indent="-342900" algn="ctr">
              <a:buFont typeface="Arial" panose="020B0604020202020204" pitchFamily="34" charset="0"/>
              <a:buChar char="•"/>
            </a:pPr>
            <a:endParaRPr lang="en-US" sz="2400" dirty="0">
              <a:solidFill>
                <a:schemeClr val="tx1"/>
              </a:solidFill>
            </a:endParaRPr>
          </a:p>
          <a:p>
            <a:pPr marL="342900" indent="-342900" algn="ctr">
              <a:buFont typeface="Arial" panose="020B0604020202020204" pitchFamily="34" charset="0"/>
              <a:buChar char="•"/>
            </a:pPr>
            <a:endParaRPr lang="en-US" sz="2400" dirty="0"/>
          </a:p>
        </p:txBody>
      </p:sp>
    </p:spTree>
    <p:extLst>
      <p:ext uri="{BB962C8B-B14F-4D97-AF65-F5344CB8AC3E}">
        <p14:creationId xmlns:p14="http://schemas.microsoft.com/office/powerpoint/2010/main" val="77692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lh7-us.googleusercontent.com/S0IWksvxKXPF6uz0DFTxALR6tzbrQBu2m1draz4Sbtno8aYoGjOv7RkvscMsaS_Wls72ttk1tT6mZeHBPnzQtUn1fBrchAheax5WHi3i6zaev_ebalKRprKnEv01bq-avMUhL6L4j4cVgdlkUI2l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81" y="-1"/>
            <a:ext cx="7697619"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HEALTHCARE DATASET IMPORTED INTO MONGODB COMPASS </a:t>
            </a:r>
          </a:p>
          <a:p>
            <a:pPr marL="342900" indent="-342900" algn="ctr">
              <a:buFont typeface="Arial" panose="020B0604020202020204" pitchFamily="34" charset="0"/>
              <a:buChar char="•"/>
            </a:pPr>
            <a:endParaRPr lang="en-US" sz="2000" dirty="0">
              <a:solidFill>
                <a:schemeClr val="tx1"/>
              </a:solidFill>
            </a:endParaRPr>
          </a:p>
          <a:p>
            <a:pPr marL="342900" indent="-342900" algn="ctr">
              <a:buFont typeface="Arial" panose="020B0604020202020204" pitchFamily="34" charset="0"/>
              <a:buChar char="•"/>
            </a:pPr>
            <a:endParaRPr lang="en-US" sz="2400" dirty="0"/>
          </a:p>
        </p:txBody>
      </p:sp>
    </p:spTree>
    <p:extLst>
      <p:ext uri="{BB962C8B-B14F-4D97-AF65-F5344CB8AC3E}">
        <p14:creationId xmlns:p14="http://schemas.microsoft.com/office/powerpoint/2010/main" val="75923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D4C2BB6-15A1-1527-7B16-E497E0489EBF}"/>
              </a:ext>
            </a:extLst>
          </p:cNvPr>
          <p:cNvSpPr>
            <a:spLocks noGrp="1"/>
          </p:cNvSpPr>
          <p:nvPr>
            <p:ph type="subTitle" idx="1"/>
          </p:nvPr>
        </p:nvSpPr>
        <p:spPr>
          <a:xfrm>
            <a:off x="914399" y="2167874"/>
            <a:ext cx="10597415" cy="2404126"/>
          </a:xfrm>
        </p:spPr>
        <p:txBody>
          <a:bodyPr>
            <a:normAutofit/>
          </a:bodyPr>
          <a:lstStyle/>
          <a:p>
            <a:r>
              <a:rPr lang="en-IN" sz="2800" dirty="0"/>
              <a:t>As Mongo db is an open source software which is used to query and store NoSQL data in flexible environment. Thus Jason files  can be easily operated on closed services with help of cloud Mongo db . We have queried the NoSQL data in pymongo to derive feasible insights from the data.</a:t>
            </a:r>
          </a:p>
        </p:txBody>
      </p:sp>
      <p:sp>
        <p:nvSpPr>
          <p:cNvPr id="6" name="Title 5">
            <a:extLst>
              <a:ext uri="{FF2B5EF4-FFF2-40B4-BE49-F238E27FC236}">
                <a16:creationId xmlns:a16="http://schemas.microsoft.com/office/drawing/2014/main" id="{6CC4C1A0-4F99-4966-2262-AC488328A3D4}"/>
              </a:ext>
            </a:extLst>
          </p:cNvPr>
          <p:cNvSpPr txBox="1">
            <a:spLocks noGrp="1"/>
          </p:cNvSpPr>
          <p:nvPr>
            <p:ph type="ctrTitle"/>
          </p:nvPr>
        </p:nvSpPr>
        <p:spPr>
          <a:xfrm>
            <a:off x="1524000" y="498170"/>
            <a:ext cx="9144000" cy="701731"/>
          </a:xfrm>
          <a:prstGeom prst="rect">
            <a:avLst/>
          </a:prstGeom>
          <a:noFill/>
        </p:spPr>
        <p:txBody>
          <a:bodyPr wrap="square">
            <a:spAutoFit/>
          </a:bodyPr>
          <a:lstStyle/>
          <a:p>
            <a:r>
              <a:rPr lang="en-IN" sz="4400" b="1" dirty="0"/>
              <a:t>WHY MONGO DB ? </a:t>
            </a:r>
          </a:p>
        </p:txBody>
      </p:sp>
      <p:sp>
        <p:nvSpPr>
          <p:cNvPr id="7" name="Rectangle 6">
            <a:extLst>
              <a:ext uri="{FF2B5EF4-FFF2-40B4-BE49-F238E27FC236}">
                <a16:creationId xmlns:a16="http://schemas.microsoft.com/office/drawing/2014/main" id="{704199CC-BD0B-83ED-3963-EF052CE4A61D}"/>
              </a:ext>
            </a:extLst>
          </p:cNvPr>
          <p:cNvSpPr/>
          <p:nvPr/>
        </p:nvSpPr>
        <p:spPr>
          <a:xfrm>
            <a:off x="0" y="9625"/>
            <a:ext cx="12191999" cy="159779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t>WHY MONGO DB ? </a:t>
            </a:r>
            <a:endParaRPr lang="en-US" sz="4400" dirty="0">
              <a:solidFill>
                <a:schemeClr val="bg1"/>
              </a:solidFill>
            </a:endParaRPr>
          </a:p>
        </p:txBody>
      </p:sp>
    </p:spTree>
    <p:extLst>
      <p:ext uri="{BB962C8B-B14F-4D97-AF65-F5344CB8AC3E}">
        <p14:creationId xmlns:p14="http://schemas.microsoft.com/office/powerpoint/2010/main" val="272440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 MONGODB QUERIES  </a:t>
            </a:r>
          </a:p>
          <a:p>
            <a:pPr marL="342900" indent="-342900" algn="ctr">
              <a:buFont typeface="Arial" panose="020B0604020202020204" pitchFamily="34" charset="0"/>
              <a:buChar char="•"/>
            </a:pPr>
            <a:endParaRPr lang="en-US" sz="2000" dirty="0">
              <a:solidFill>
                <a:schemeClr val="tx1"/>
              </a:solidFill>
            </a:endParaRPr>
          </a:p>
          <a:p>
            <a:pPr marL="342900" indent="-342900" algn="ctr">
              <a:buFont typeface="Arial" panose="020B0604020202020204" pitchFamily="34" charset="0"/>
              <a:buChar char="•"/>
            </a:pPr>
            <a:endParaRPr lang="en-US" sz="2400" dirty="0"/>
          </a:p>
        </p:txBody>
      </p:sp>
      <p:pic>
        <p:nvPicPr>
          <p:cNvPr id="4098" name="Picture 2" descr="https://lh7-us.googleusercontent.com/a0odimmhwjrwFMDN6URGnPALjXFbvaTsJ7oPSmwvRlITwJi2kuuRD30FkPoMUUVFraGsZntz_7pwh3RgPPslJhtzIsWuZCylZA9OiX6B9RB2g098cg0KXSDahr1m9j5jV9pOpymlaBplCa-2gVYfyy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81" y="1577657"/>
            <a:ext cx="7697619" cy="12844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209032" y="913765"/>
            <a:ext cx="5763768" cy="485267"/>
          </a:xfrm>
        </p:spPr>
        <p:txBody>
          <a:bodyPr>
            <a:normAutofit/>
          </a:bodyPr>
          <a:lstStyle/>
          <a:p>
            <a:r>
              <a:rPr lang="en-US" sz="2000" dirty="0">
                <a:latin typeface="+mn-lt"/>
              </a:rPr>
              <a:t>HOW MANY PATIENTS ARE AFFECTED BY ASTHMA</a:t>
            </a:r>
          </a:p>
        </p:txBody>
      </p:sp>
      <p:pic>
        <p:nvPicPr>
          <p:cNvPr id="4100" name="Picture 4" descr="https://lh7-us.googleusercontent.com/AM4lrd_abDOu5JoVwdaIRIXGWtdmWG2d3E6lM0bNMPS1Z-sYKM7rLVP9-YtZg-T5MrHJMVwUWn7r3852gX_yljdyTZQX8Cfob5HCKXx_ETl02IcCOHTCjX5MirOiUQvZ7NMr1xzGKEW0MRQfWY_GLE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381" y="4439729"/>
            <a:ext cx="7697619" cy="106616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p:cNvSpPr txBox="1">
            <a:spLocks/>
          </p:cNvSpPr>
          <p:nvPr/>
        </p:nvSpPr>
        <p:spPr>
          <a:xfrm>
            <a:off x="4873752" y="3754501"/>
            <a:ext cx="6565392" cy="48526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WHAT IS THE AVERAGE BILLING AMOUNT SPENT BY CANCER PATIENTS</a:t>
            </a:r>
          </a:p>
        </p:txBody>
      </p:sp>
    </p:spTree>
    <p:extLst>
      <p:ext uri="{BB962C8B-B14F-4D97-AF65-F5344CB8AC3E}">
        <p14:creationId xmlns:p14="http://schemas.microsoft.com/office/powerpoint/2010/main" val="3958427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2184" y="475488"/>
            <a:ext cx="9180576" cy="957389"/>
          </a:xfrm>
        </p:spPr>
        <p:txBody>
          <a:bodyPr>
            <a:noAutofit/>
          </a:bodyPr>
          <a:lstStyle/>
          <a:p>
            <a:pPr algn="ctr"/>
            <a:r>
              <a:rPr lang="en-US" sz="2000" dirty="0">
                <a:latin typeface="+mn-lt"/>
              </a:rPr>
              <a:t>RETRIEVE PATIENTS WHO’S AGE LIES BETWEEN 40 -80 AND FIND THE COUNT OF THOSE PATIENTS.</a:t>
            </a:r>
          </a:p>
        </p:txBody>
      </p:sp>
      <p:pic>
        <p:nvPicPr>
          <p:cNvPr id="5122" name="Picture 2" descr="https://lh7-us.googleusercontent.com/DlHaeTkE6ns1zp9faY2kYpq1QzetWHTavUfPdimTdOZXngZpeO5M8bpmpEgrXogV4hoLiH_fKsQ61aSVh2dnJXZ0xzvstFoiXE_SCwTTuCu2Ew9h3UEoqasqY356DprP545yTFPlB2rNu61XEoWhFO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448" y="1364615"/>
            <a:ext cx="7242047" cy="35433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7-us.googleusercontent.com/gmMS4voQqqfZqe8qeKsoZ2fQ-X-hmbrQZhmwXla4x0WJjM26GH-XT2zBU9Mjh-bldBCCafMFnFAuQ6xmnAnFs5SA6JI4WfABauDG2bkgICcDaDnNxi2rRIpHVehh2jg-pcv-uXvfhR9fnPB3MNeZv2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448" y="5072507"/>
            <a:ext cx="7242047" cy="100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062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5C6B-1C58-3EE3-7D27-9CA971A59EDA}"/>
              </a:ext>
            </a:extLst>
          </p:cNvPr>
          <p:cNvSpPr>
            <a:spLocks noGrp="1"/>
          </p:cNvSpPr>
          <p:nvPr>
            <p:ph type="title"/>
          </p:nvPr>
        </p:nvSpPr>
        <p:spPr/>
        <p:txBody>
          <a:bodyPr/>
          <a:lstStyle/>
          <a:p>
            <a:r>
              <a:rPr lang="en-US" dirty="0"/>
              <a:t> </a:t>
            </a:r>
            <a:endParaRPr lang="en-IN" dirty="0"/>
          </a:p>
        </p:txBody>
      </p:sp>
      <p:sp>
        <p:nvSpPr>
          <p:cNvPr id="3" name="Content Placeholder 2">
            <a:extLst>
              <a:ext uri="{FF2B5EF4-FFF2-40B4-BE49-F238E27FC236}">
                <a16:creationId xmlns:a16="http://schemas.microsoft.com/office/drawing/2014/main" id="{9F9D5223-7C28-4F5E-4826-83120123A888}"/>
              </a:ext>
            </a:extLst>
          </p:cNvPr>
          <p:cNvSpPr>
            <a:spLocks noGrp="1"/>
          </p:cNvSpPr>
          <p:nvPr>
            <p:ph idx="1"/>
          </p:nvPr>
        </p:nvSpPr>
        <p:spPr/>
        <p:txBody>
          <a:bodyPr/>
          <a:lstStyle/>
          <a:p>
            <a:r>
              <a:rPr lang="en-US" dirty="0"/>
              <a:t>JANVI – Data Acquisition, Cleaning Data </a:t>
            </a:r>
          </a:p>
          <a:p>
            <a:r>
              <a:rPr lang="en-US" dirty="0"/>
              <a:t>RAMANDEEP SINGH – Conversion of Data , Loading Data into NoSQL DATABASE , Querying Data </a:t>
            </a:r>
          </a:p>
          <a:p>
            <a:r>
              <a:rPr lang="en-US" dirty="0"/>
              <a:t>KARMJEET KAUR – Data visualization and predictive analysis</a:t>
            </a:r>
          </a:p>
          <a:p>
            <a:r>
              <a:rPr lang="en-US" dirty="0"/>
              <a:t>OBIAKU VALENTINE CHIKE- Queries in pyspark and drawing conclusions.</a:t>
            </a:r>
          </a:p>
          <a:p>
            <a:pPr marL="0" indent="0">
              <a:buNone/>
            </a:pPr>
            <a:endParaRPr lang="en-IN" dirty="0"/>
          </a:p>
        </p:txBody>
      </p:sp>
      <p:sp>
        <p:nvSpPr>
          <p:cNvPr id="4" name="Rectangle 3">
            <a:extLst>
              <a:ext uri="{FF2B5EF4-FFF2-40B4-BE49-F238E27FC236}">
                <a16:creationId xmlns:a16="http://schemas.microsoft.com/office/drawing/2014/main" id="{DB66BBEB-580F-534F-E811-1F674539D6AE}"/>
              </a:ext>
            </a:extLst>
          </p:cNvPr>
          <p:cNvSpPr/>
          <p:nvPr/>
        </p:nvSpPr>
        <p:spPr>
          <a:xfrm>
            <a:off x="1" y="1"/>
            <a:ext cx="12191999" cy="1530416"/>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ROLE SPECIFICATION</a:t>
            </a:r>
          </a:p>
        </p:txBody>
      </p:sp>
    </p:spTree>
    <p:extLst>
      <p:ext uri="{BB962C8B-B14F-4D97-AF65-F5344CB8AC3E}">
        <p14:creationId xmlns:p14="http://schemas.microsoft.com/office/powerpoint/2010/main" val="3146015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77896" y="888809"/>
            <a:ext cx="5763768" cy="485267"/>
          </a:xfrm>
        </p:spPr>
        <p:txBody>
          <a:bodyPr>
            <a:normAutofit fontScale="90000"/>
          </a:bodyPr>
          <a:lstStyle/>
          <a:p>
            <a:r>
              <a:rPr lang="en-US" sz="2000" dirty="0">
                <a:latin typeface="+mn-lt"/>
              </a:rPr>
              <a:t>WHICH BLOOD GROUP HAS MOST MEDICAL CONDITION</a:t>
            </a:r>
          </a:p>
        </p:txBody>
      </p:sp>
      <p:sp>
        <p:nvSpPr>
          <p:cNvPr id="7" name="Title 3"/>
          <p:cNvSpPr txBox="1">
            <a:spLocks/>
          </p:cNvSpPr>
          <p:nvPr/>
        </p:nvSpPr>
        <p:spPr>
          <a:xfrm>
            <a:off x="2538984" y="3727069"/>
            <a:ext cx="6565392" cy="485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HOW MANY PATIENTS HAVE TEST RESULTS AS NORMAL</a:t>
            </a:r>
          </a:p>
        </p:txBody>
      </p:sp>
      <p:pic>
        <p:nvPicPr>
          <p:cNvPr id="6146" name="Picture 2" descr="https://lh7-us.googleusercontent.com/9gF7Xyme6KxyIuFU78-VFMUM7bKDMKBQd_9GOlNCHZc4nFWXlaEUWwbf48Sz8195GKuUa0UdHW1g5mXsUolYrY-2GHn5atkxKTZvVmBaV3POzzh55iWIshyYs5JN2xCyRj9_ibA_h9lxwqTBRCiX2N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969" y="1374076"/>
            <a:ext cx="7532319" cy="12045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7-us.googleusercontent.com/aqdPARVyQzHNDn9J3YZklKDhxPOBG2JjCjxqDL3f9q88GWscpb7ugZu4V8ZiOcwFXo4DGlahHo7aFGSjO6dUSkcS4vBAJARXmbwXPTAlT3BYQNTlwPBvEW7w6H6p3_6h2kKfKd_Ykwdq5RT4pB4gir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969" y="4425696"/>
            <a:ext cx="7532319" cy="127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071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2848" y="675449"/>
            <a:ext cx="6891528" cy="485267"/>
          </a:xfrm>
        </p:spPr>
        <p:txBody>
          <a:bodyPr>
            <a:normAutofit fontScale="90000"/>
          </a:bodyPr>
          <a:lstStyle/>
          <a:p>
            <a:r>
              <a:rPr lang="en-US" sz="2200" dirty="0">
                <a:latin typeface="+mn-lt"/>
              </a:rPr>
              <a:t>WHAT IS THE NUMBER OF FEMALES ADMITTED FOR EMERGENCY</a:t>
            </a:r>
          </a:p>
        </p:txBody>
      </p:sp>
      <p:sp>
        <p:nvSpPr>
          <p:cNvPr id="7" name="Title 3"/>
          <p:cNvSpPr txBox="1">
            <a:spLocks/>
          </p:cNvSpPr>
          <p:nvPr/>
        </p:nvSpPr>
        <p:spPr>
          <a:xfrm>
            <a:off x="2010969" y="4559173"/>
            <a:ext cx="7462215" cy="485267"/>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8000" b="0" dirty="0">
                <a:effectLst/>
                <a:latin typeface="+mn-lt"/>
              </a:rPr>
            </a:br>
            <a:r>
              <a:rPr lang="en-US" sz="8000" dirty="0">
                <a:latin typeface="+mn-lt"/>
              </a:rPr>
              <a:t>Give the name of recent 5 patients which are discharged and mention there billing amount?</a:t>
            </a:r>
            <a:endParaRPr lang="en-US" sz="8000" b="0" dirty="0">
              <a:effectLst/>
              <a:latin typeface="+mn-lt"/>
            </a:endParaRPr>
          </a:p>
          <a:p>
            <a:br>
              <a:rPr lang="en-US" sz="8000" dirty="0"/>
            </a:br>
            <a:endParaRPr lang="en-US" sz="8000" dirty="0">
              <a:latin typeface="+mn-lt"/>
            </a:endParaRPr>
          </a:p>
        </p:txBody>
      </p:sp>
      <p:pic>
        <p:nvPicPr>
          <p:cNvPr id="7170" name="Picture 2" descr="https://lh7-us.googleusercontent.com/e9rb2-Gt0G_pZ6X4XDxAMgMi60hlFv9K_YKANtE67SLlp6YwUBaK8F8tso1QRSwS_cPsL-DQ8dr2lHYE-Dg5F5xoDVjlmS6y6gJe2Gz06QRN-rordobcC_CHxTO2DMbkh1kGXWhppXoWCUkdSMS7AO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969" y="1160716"/>
            <a:ext cx="7462215" cy="87839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296312" y="2236660"/>
            <a:ext cx="6891528" cy="4852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dirty="0">
              <a:latin typeface="+mn-lt"/>
            </a:endParaRPr>
          </a:p>
        </p:txBody>
      </p:sp>
      <p:sp>
        <p:nvSpPr>
          <p:cNvPr id="2" name="Rectangle 1"/>
          <p:cNvSpPr/>
          <p:nvPr/>
        </p:nvSpPr>
        <p:spPr>
          <a:xfrm>
            <a:off x="1892808" y="2056488"/>
            <a:ext cx="7580376" cy="1015663"/>
          </a:xfrm>
          <a:prstGeom prst="rect">
            <a:avLst/>
          </a:prstGeom>
        </p:spPr>
        <p:txBody>
          <a:bodyPr wrap="square">
            <a:spAutoFit/>
          </a:bodyPr>
          <a:lstStyle/>
          <a:p>
            <a:endParaRPr lang="en-US" sz="2000" dirty="0"/>
          </a:p>
          <a:p>
            <a:r>
              <a:rPr lang="en-US" sz="2000" dirty="0"/>
              <a:t>Retrieve the medication prescribed to the highest number of  patients also retrieve the number of patients.</a:t>
            </a:r>
          </a:p>
        </p:txBody>
      </p:sp>
      <p:pic>
        <p:nvPicPr>
          <p:cNvPr id="7172" name="Picture 4" descr="https://lh7-us.googleusercontent.com/6GY5O8qqF64POsb0G3onMsmI6rNJtR_GqvrlKaB3rvjOAamVxqUpYszmKGzoslKhKqkvnN-Nr20PVjGE5E3pPE5ms8ecjTWQ4mb7CwJ8qdZ6ras1X2rmLJ6n5NZnaQKriMRsYstu1eQXi0Y9_8WzoH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0969" y="3089527"/>
            <a:ext cx="7462215" cy="10947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lh7-us.googleusercontent.com/lrohECHjFOkyU6IZWMpv2pFNZD9ri6mofO1v-iATyd24FdnYEa7cunG8IuECJkOYp-yFhCua4Vyxkg-esD462RnM0hDVenTMhOSj2tTNSrKqE4TegqjXUudO9pYLs0TIEs4ZV98mkFkSwJ2Ro95Zpu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0969" y="5266944"/>
            <a:ext cx="7462214" cy="1261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32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14DD-86F4-38AD-6F95-F4F1A0AF215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9A68E5D-607E-06F4-3031-5C98B8CD8614}"/>
              </a:ext>
            </a:extLst>
          </p:cNvPr>
          <p:cNvPicPr>
            <a:picLocks noChangeAspect="1"/>
          </p:cNvPicPr>
          <p:nvPr/>
        </p:nvPicPr>
        <p:blipFill>
          <a:blip r:embed="rId2"/>
          <a:stretch>
            <a:fillRect/>
          </a:stretch>
        </p:blipFill>
        <p:spPr>
          <a:xfrm>
            <a:off x="0" y="0"/>
            <a:ext cx="12192000" cy="6854097"/>
          </a:xfrm>
          <a:prstGeom prst="rect">
            <a:avLst/>
          </a:prstGeom>
        </p:spPr>
      </p:pic>
      <p:sp>
        <p:nvSpPr>
          <p:cNvPr id="5" name="Rectangle 4">
            <a:extLst>
              <a:ext uri="{FF2B5EF4-FFF2-40B4-BE49-F238E27FC236}">
                <a16:creationId xmlns:a16="http://schemas.microsoft.com/office/drawing/2014/main" id="{7659561F-FBCC-1450-4FCD-07E0DFA42B71}"/>
              </a:ext>
            </a:extLst>
          </p:cNvPr>
          <p:cNvSpPr/>
          <p:nvPr/>
        </p:nvSpPr>
        <p:spPr>
          <a:xfrm>
            <a:off x="0" y="0"/>
            <a:ext cx="12191999" cy="104915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t>TOOLS FOR DATA </a:t>
            </a:r>
            <a:r>
              <a:rPr lang="en-US" sz="4400" b="1" dirty="0">
                <a:latin typeface="+mn-lt"/>
              </a:rPr>
              <a:t>VISUALIZATION </a:t>
            </a:r>
            <a:r>
              <a:rPr lang="en-IN" sz="4400" b="1" dirty="0"/>
              <a:t>:</a:t>
            </a:r>
            <a:endParaRPr lang="en-US" sz="4400" dirty="0">
              <a:solidFill>
                <a:schemeClr val="bg1"/>
              </a:solidFill>
            </a:endParaRPr>
          </a:p>
        </p:txBody>
      </p:sp>
    </p:spTree>
    <p:extLst>
      <p:ext uri="{BB962C8B-B14F-4D97-AF65-F5344CB8AC3E}">
        <p14:creationId xmlns:p14="http://schemas.microsoft.com/office/powerpoint/2010/main" val="437898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164" y="2037555"/>
            <a:ext cx="8279670" cy="4674142"/>
          </a:xfrm>
          <a:prstGeom prst="rect">
            <a:avLst/>
          </a:prstGeom>
        </p:spPr>
      </p:pic>
      <p:sp>
        <p:nvSpPr>
          <p:cNvPr id="5" name="Title 3"/>
          <p:cNvSpPr txBox="1">
            <a:spLocks/>
          </p:cNvSpPr>
          <p:nvPr/>
        </p:nvSpPr>
        <p:spPr>
          <a:xfrm>
            <a:off x="3214116" y="1574609"/>
            <a:ext cx="5763768" cy="4852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latin typeface="+mn-lt"/>
            </a:endParaRPr>
          </a:p>
        </p:txBody>
      </p:sp>
      <p:sp>
        <p:nvSpPr>
          <p:cNvPr id="6" name="Rectangle 5"/>
          <p:cNvSpPr/>
          <p:nvPr/>
        </p:nvSpPr>
        <p:spPr>
          <a:xfrm>
            <a:off x="1422400" y="1459855"/>
            <a:ext cx="10515600" cy="461665"/>
          </a:xfrm>
          <a:prstGeom prst="rect">
            <a:avLst/>
          </a:prstGeom>
        </p:spPr>
        <p:txBody>
          <a:bodyPr wrap="square">
            <a:spAutoFit/>
          </a:bodyPr>
          <a:lstStyle/>
          <a:p>
            <a:r>
              <a:rPr lang="en-US" sz="2400" dirty="0"/>
              <a:t>             COST OF MEDICATION ON TREATMENT OF CANCER  FOR ALL YEAR</a:t>
            </a:r>
          </a:p>
        </p:txBody>
      </p:sp>
      <p:sp>
        <p:nvSpPr>
          <p:cNvPr id="2" name="Rectangle 1">
            <a:extLst>
              <a:ext uri="{FF2B5EF4-FFF2-40B4-BE49-F238E27FC236}">
                <a16:creationId xmlns:a16="http://schemas.microsoft.com/office/drawing/2014/main" id="{64FF1491-7228-3D0F-89F0-BB36BF58F041}"/>
              </a:ext>
            </a:extLst>
          </p:cNvPr>
          <p:cNvSpPr/>
          <p:nvPr/>
        </p:nvSpPr>
        <p:spPr>
          <a:xfrm>
            <a:off x="1" y="-15219"/>
            <a:ext cx="12191999" cy="104915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mn-lt"/>
              </a:rPr>
              <a:t>DATA VISUALIZATION USING TABLEAU</a:t>
            </a:r>
            <a:endParaRPr lang="en-US" sz="4400" dirty="0">
              <a:solidFill>
                <a:schemeClr val="bg1"/>
              </a:solidFill>
            </a:endParaRPr>
          </a:p>
        </p:txBody>
      </p:sp>
    </p:spTree>
    <p:extLst>
      <p:ext uri="{BB962C8B-B14F-4D97-AF65-F5344CB8AC3E}">
        <p14:creationId xmlns:p14="http://schemas.microsoft.com/office/powerpoint/2010/main" val="316558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14116" y="1574609"/>
            <a:ext cx="5763768" cy="4852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latin typeface="+mn-lt"/>
            </a:endParaRPr>
          </a:p>
        </p:txBody>
      </p:sp>
      <p:sp>
        <p:nvSpPr>
          <p:cNvPr id="6" name="Rectangle 5"/>
          <p:cNvSpPr/>
          <p:nvPr/>
        </p:nvSpPr>
        <p:spPr>
          <a:xfrm>
            <a:off x="2374391" y="512139"/>
            <a:ext cx="7443215" cy="830997"/>
          </a:xfrm>
          <a:prstGeom prst="rect">
            <a:avLst/>
          </a:prstGeom>
        </p:spPr>
        <p:txBody>
          <a:bodyPr wrap="square">
            <a:spAutoFit/>
          </a:bodyPr>
          <a:lstStyle/>
          <a:p>
            <a:r>
              <a:rPr lang="en-US" sz="2400" dirty="0"/>
              <a:t>COUNT OF THE PATIENTS FOR THE TEST RESULT FOR DIFFERENT YEARS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279" y="1343136"/>
            <a:ext cx="9250809" cy="5240545"/>
          </a:xfrm>
          <a:prstGeom prst="rect">
            <a:avLst/>
          </a:prstGeom>
        </p:spPr>
      </p:pic>
    </p:spTree>
    <p:extLst>
      <p:ext uri="{BB962C8B-B14F-4D97-AF65-F5344CB8AC3E}">
        <p14:creationId xmlns:p14="http://schemas.microsoft.com/office/powerpoint/2010/main" val="10235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14116" y="1574609"/>
            <a:ext cx="5763768" cy="4852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000" dirty="0">
              <a:latin typeface="+mn-lt"/>
            </a:endParaRPr>
          </a:p>
        </p:txBody>
      </p:sp>
      <p:sp>
        <p:nvSpPr>
          <p:cNvPr id="3" name="Rectangle 2"/>
          <p:cNvSpPr/>
          <p:nvPr/>
        </p:nvSpPr>
        <p:spPr>
          <a:xfrm>
            <a:off x="2136647" y="449268"/>
            <a:ext cx="7918704" cy="461665"/>
          </a:xfrm>
          <a:prstGeom prst="rect">
            <a:avLst/>
          </a:prstGeom>
        </p:spPr>
        <p:txBody>
          <a:bodyPr wrap="square">
            <a:spAutoFit/>
          </a:bodyPr>
          <a:lstStyle/>
          <a:p>
            <a:pPr algn="ctr"/>
            <a:r>
              <a:rPr lang="en-US" sz="2400" dirty="0"/>
              <a:t>COUNT OF PATIENTS OF CANCER FOR ALL YEARS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645" y="978270"/>
            <a:ext cx="9186709" cy="5760857"/>
          </a:xfrm>
          <a:prstGeom prst="rect">
            <a:avLst/>
          </a:prstGeom>
        </p:spPr>
      </p:pic>
    </p:spTree>
    <p:extLst>
      <p:ext uri="{BB962C8B-B14F-4D97-AF65-F5344CB8AC3E}">
        <p14:creationId xmlns:p14="http://schemas.microsoft.com/office/powerpoint/2010/main" val="2901602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29968" y="490651"/>
            <a:ext cx="8202168" cy="830997"/>
          </a:xfrm>
          <a:prstGeom prst="rect">
            <a:avLst/>
          </a:prstGeom>
        </p:spPr>
        <p:txBody>
          <a:bodyPr wrap="square">
            <a:spAutoFit/>
          </a:bodyPr>
          <a:lstStyle/>
          <a:p>
            <a:pPr algn="ctr"/>
            <a:r>
              <a:rPr lang="en-US" sz="2400" dirty="0"/>
              <a:t>COUNT OF MEDICINES CONSUMED BY MALES AND FEMALES IN DIFFERENT YEAR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17" y="1321648"/>
            <a:ext cx="10487877" cy="5440680"/>
          </a:xfrm>
          <a:prstGeom prst="rect">
            <a:avLst/>
          </a:prstGeom>
        </p:spPr>
      </p:pic>
    </p:spTree>
    <p:extLst>
      <p:ext uri="{BB962C8B-B14F-4D97-AF65-F5344CB8AC3E}">
        <p14:creationId xmlns:p14="http://schemas.microsoft.com/office/powerpoint/2010/main" val="32778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AB4D97-B682-C1B1-2268-41131F84A159}"/>
              </a:ext>
            </a:extLst>
          </p:cNvPr>
          <p:cNvPicPr>
            <a:picLocks noChangeAspect="1"/>
          </p:cNvPicPr>
          <p:nvPr/>
        </p:nvPicPr>
        <p:blipFill>
          <a:blip r:embed="rId2"/>
          <a:stretch>
            <a:fillRect/>
          </a:stretch>
        </p:blipFill>
        <p:spPr>
          <a:xfrm>
            <a:off x="0" y="-20116"/>
            <a:ext cx="12192000" cy="6898232"/>
          </a:xfrm>
          <a:prstGeom prst="rect">
            <a:avLst/>
          </a:prstGeom>
        </p:spPr>
      </p:pic>
    </p:spTree>
    <p:extLst>
      <p:ext uri="{BB962C8B-B14F-4D97-AF65-F5344CB8AC3E}">
        <p14:creationId xmlns:p14="http://schemas.microsoft.com/office/powerpoint/2010/main" val="157160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97619"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PREDICTIVE ANALYSIS OF DATASET</a:t>
            </a:r>
          </a:p>
          <a:p>
            <a:pPr algn="ctr"/>
            <a:endParaRPr lang="en-US" sz="2000" b="1" dirty="0">
              <a:solidFill>
                <a:schemeClr val="bg1"/>
              </a:solidFill>
            </a:endParaRPr>
          </a:p>
          <a:p>
            <a:pPr marL="342900" indent="-342900">
              <a:buFont typeface="+mj-lt"/>
              <a:buAutoNum type="arabicPeriod"/>
            </a:pPr>
            <a:r>
              <a:rPr lang="en-US" dirty="0">
                <a:solidFill>
                  <a:schemeClr val="bg1"/>
                </a:solidFill>
              </a:rPr>
              <a:t>IMPORT NECESSARY LIBRARIES, PANDAS, TRAIN_TEST_SPLIT, DECISIONTREE CLASSIFIER, ACCURACY SCORE, CLASSIFICATION REPORT</a:t>
            </a:r>
          </a:p>
          <a:p>
            <a:pPr marL="342900" indent="-342900">
              <a:buFont typeface="+mj-lt"/>
              <a:buAutoNum type="arabicPeriod"/>
            </a:pPr>
            <a:r>
              <a:rPr lang="en-US" dirty="0"/>
              <a:t>DROP UNNECESSARY COLUMNS</a:t>
            </a:r>
          </a:p>
          <a:p>
            <a:pPr marL="342900" indent="-342900">
              <a:buFont typeface="+mj-lt"/>
              <a:buAutoNum type="arabicPeriod"/>
            </a:pPr>
            <a:r>
              <a:rPr lang="en-US" dirty="0"/>
              <a:t>CONVERT CATERGORICAL VARIABLES TO DUMY INDICATORS</a:t>
            </a:r>
          </a:p>
          <a:p>
            <a:pPr marL="342900" indent="-342900">
              <a:buFont typeface="+mj-lt"/>
              <a:buAutoNum type="arabicPeriod"/>
            </a:pPr>
            <a:r>
              <a:rPr lang="en-US" dirty="0"/>
              <a:t>SPLIT DATASET INTO TRAINING AND TESTING SETS</a:t>
            </a:r>
          </a:p>
          <a:p>
            <a:pPr marL="342900" indent="-342900">
              <a:buFont typeface="+mj-lt"/>
              <a:buAutoNum type="arabicPeriod"/>
            </a:pPr>
            <a:r>
              <a:rPr lang="en-US" dirty="0"/>
              <a:t>CHOSE A PREDICTIVE MODEL (DECISION TREE)</a:t>
            </a:r>
          </a:p>
          <a:p>
            <a:pPr marL="342900" indent="-342900">
              <a:buFont typeface="+mj-lt"/>
              <a:buAutoNum type="arabicPeriod"/>
            </a:pPr>
            <a:r>
              <a:rPr lang="en-US" dirty="0"/>
              <a:t>TRAIN THE MODEL</a:t>
            </a:r>
          </a:p>
          <a:p>
            <a:pPr marL="342900" indent="-342900">
              <a:buFont typeface="+mj-lt"/>
              <a:buAutoNum type="arabicPeriod"/>
            </a:pPr>
            <a:r>
              <a:rPr lang="en-US" dirty="0"/>
              <a:t>MAKE PREDICTION ON THE TEST SET</a:t>
            </a:r>
          </a:p>
          <a:p>
            <a:pPr marL="342900" indent="-342900">
              <a:buFont typeface="+mj-lt"/>
              <a:buAutoNum type="arabicPeriod"/>
            </a:pPr>
            <a:r>
              <a:rPr lang="en-US" dirty="0"/>
              <a:t>EVALUATE THE MODEL</a:t>
            </a:r>
          </a:p>
          <a:p>
            <a:pPr marL="342900" indent="-342900">
              <a:buFont typeface="+mj-lt"/>
              <a:buAutoNum type="arabicPeriod"/>
            </a:pPr>
            <a:r>
              <a:rPr lang="en-US" dirty="0"/>
              <a:t>DISPLAY CLASSIFICATION REPORT</a:t>
            </a:r>
          </a:p>
          <a:p>
            <a:pPr marL="342900" indent="-342900" algn="ctr">
              <a:buFont typeface="Arial" panose="020B0604020202020204" pitchFamily="34" charset="0"/>
              <a:buChar char="•"/>
            </a:pPr>
            <a:endParaRPr lang="en-US" sz="2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697619" cy="369417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694176"/>
            <a:ext cx="7697619" cy="3163824"/>
          </a:xfrm>
          <a:prstGeom prst="rect">
            <a:avLst/>
          </a:prstGeom>
        </p:spPr>
      </p:pic>
      <p:cxnSp>
        <p:nvCxnSpPr>
          <p:cNvPr id="7" name="Straight Arrow Connector 6"/>
          <p:cNvCxnSpPr/>
          <p:nvPr/>
        </p:nvCxnSpPr>
        <p:spPr>
          <a:xfrm flipH="1" flipV="1">
            <a:off x="1970068" y="810737"/>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4676692" y="93875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3848808" y="1039337"/>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flipV="1">
            <a:off x="4243857" y="116735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4381698" y="1264858"/>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flipV="1">
            <a:off x="3258822" y="151482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flipV="1">
            <a:off x="3791711" y="1987234"/>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flipV="1">
            <a:off x="5675744" y="232560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flipV="1">
            <a:off x="4243857" y="2621248"/>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2454700" y="284070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2454700" y="315463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flipV="1">
            <a:off x="2963828" y="3465482"/>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flipV="1">
            <a:off x="2265061" y="439518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2454700" y="468021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flipV="1">
            <a:off x="2855048" y="497585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4243857" y="5292742"/>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4611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97619"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DATA FRAME CREATED TO COMPARE ACTUAL AND PREDICTED VALUES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97619" cy="6858000"/>
          </a:xfrm>
          <a:prstGeom prst="rect">
            <a:avLst/>
          </a:prstGeom>
        </p:spPr>
      </p:pic>
      <p:cxnSp>
        <p:nvCxnSpPr>
          <p:cNvPr id="4" name="Straight Arrow Connector 3"/>
          <p:cNvCxnSpPr/>
          <p:nvPr/>
        </p:nvCxnSpPr>
        <p:spPr>
          <a:xfrm flipH="1" flipV="1">
            <a:off x="4356652" y="128622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556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0" y="0"/>
            <a:ext cx="12192000" cy="1807027"/>
          </a:xfrm>
        </p:spPr>
        <p:txBody>
          <a:bodyPr>
            <a:normAutofit/>
          </a:bodyPr>
          <a:lstStyle/>
          <a:p>
            <a:pPr algn="ctr"/>
            <a:r>
              <a:rPr lang="en-US" sz="4800" b="1" dirty="0">
                <a:latin typeface="+mn-lt"/>
              </a:rPr>
              <a:t>ANALYSING HEALTHCARE KAGGLE DATASET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7028"/>
            <a:ext cx="12192000" cy="5050971"/>
          </a:xfrm>
          <a:prstGeom prst="rect">
            <a:avLst/>
          </a:prstGeom>
        </p:spPr>
      </p:pic>
    </p:spTree>
    <p:extLst>
      <p:ext uri="{BB962C8B-B14F-4D97-AF65-F5344CB8AC3E}">
        <p14:creationId xmlns:p14="http://schemas.microsoft.com/office/powerpoint/2010/main" val="3370626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697619" cy="6858000"/>
          </a:xfrm>
          <a:prstGeom prst="rect">
            <a:avLst/>
          </a:prstGeom>
        </p:spPr>
      </p:pic>
      <p:sp>
        <p:nvSpPr>
          <p:cNvPr id="5" name="Rectangle 4"/>
          <p:cNvSpPr/>
          <p:nvPr/>
        </p:nvSpPr>
        <p:spPr>
          <a:xfrm>
            <a:off x="7697619"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1500" dirty="0"/>
              <a:t>CONVERT “DATE OF ADMISSION” TO DATETIME FORMAT</a:t>
            </a:r>
          </a:p>
          <a:p>
            <a:pPr marL="342900" indent="-342900" algn="ctr">
              <a:buFont typeface="Arial" panose="020B0604020202020204" pitchFamily="34" charset="0"/>
              <a:buChar char="•"/>
            </a:pPr>
            <a:r>
              <a:rPr lang="en-US" sz="1500" dirty="0"/>
              <a:t>EXTRACT YEAR FROM “DATE OF ADMISSION”</a:t>
            </a:r>
          </a:p>
          <a:p>
            <a:pPr marL="342900" indent="-342900" algn="ctr">
              <a:buFont typeface="Arial" panose="020B0604020202020204" pitchFamily="34" charset="0"/>
              <a:buChar char="•"/>
            </a:pPr>
            <a:r>
              <a:rPr lang="en-US" sz="1500" dirty="0"/>
              <a:t>COUNT THE NUMBER OF MALE AND FEMALE PATIENTS FOR EACH YEAR</a:t>
            </a:r>
          </a:p>
          <a:p>
            <a:pPr marL="342900" indent="-342900" algn="ctr">
              <a:buFont typeface="Arial" panose="020B0604020202020204" pitchFamily="34" charset="0"/>
              <a:buChar char="•"/>
            </a:pPr>
            <a:r>
              <a:rPr lang="en-US" sz="1500" dirty="0"/>
              <a:t>PREPARE THE FEATURES AND TARGET FOR THE REGRESSION MODEL (PREDICTING MALE COUNT)</a:t>
            </a:r>
          </a:p>
          <a:p>
            <a:pPr marL="342900" indent="-342900" algn="ctr">
              <a:buFont typeface="Arial" panose="020B0604020202020204" pitchFamily="34" charset="0"/>
              <a:buChar char="•"/>
            </a:pPr>
            <a:r>
              <a:rPr lang="en-US" sz="1500" dirty="0"/>
              <a:t>SPLIT THE DATA INTO TRAINING AND TESTING SETS FOR MALES</a:t>
            </a:r>
          </a:p>
          <a:p>
            <a:pPr marL="342900" indent="-342900" algn="ctr">
              <a:buFont typeface="Arial" panose="020B0604020202020204" pitchFamily="34" charset="0"/>
              <a:buChar char="•"/>
            </a:pPr>
            <a:r>
              <a:rPr lang="en-US" sz="1500" dirty="0"/>
              <a:t>TRAIN THE LINEAR REGRESSION FOR MALES</a:t>
            </a:r>
          </a:p>
          <a:p>
            <a:pPr marL="342900" indent="-342900" algn="ctr">
              <a:buFont typeface="Arial" panose="020B0604020202020204" pitchFamily="34" charset="0"/>
              <a:buChar char="•"/>
            </a:pPr>
            <a:r>
              <a:rPr lang="en-US" sz="1500" dirty="0"/>
              <a:t>PREPARE THE FEATURES AND TARGET THE REGRESSIO MODEL (PREDICTING FEMALE COUNT)</a:t>
            </a:r>
          </a:p>
          <a:p>
            <a:pPr marL="342900" indent="-342900" algn="ctr">
              <a:buFont typeface="Arial" panose="020B0604020202020204" pitchFamily="34" charset="0"/>
              <a:buChar char="•"/>
            </a:pPr>
            <a:r>
              <a:rPr lang="en-US" sz="1500" dirty="0"/>
              <a:t>SPLIT THE DATA INTO TRAINING AND TESTING SETS FOR FEMALES</a:t>
            </a:r>
          </a:p>
          <a:p>
            <a:pPr marL="342900" indent="-342900" algn="ctr">
              <a:buFont typeface="Arial" panose="020B0604020202020204" pitchFamily="34" charset="0"/>
              <a:buChar char="•"/>
            </a:pPr>
            <a:endParaRPr lang="en-US" sz="1500" dirty="0"/>
          </a:p>
        </p:txBody>
      </p:sp>
      <p:cxnSp>
        <p:nvCxnSpPr>
          <p:cNvPr id="6" name="Straight Arrow Connector 5"/>
          <p:cNvCxnSpPr/>
          <p:nvPr/>
        </p:nvCxnSpPr>
        <p:spPr>
          <a:xfrm flipH="1" flipV="1">
            <a:off x="3487972" y="138680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flipV="1">
            <a:off x="3487971" y="161540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3487970" y="1795210"/>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4438948" y="2319497"/>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flipV="1">
            <a:off x="4000036" y="289556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5553834" y="336191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flipV="1">
            <a:off x="4963847" y="395627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flipV="1">
            <a:off x="6531901" y="466950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flipV="1">
            <a:off x="3122212" y="5300441"/>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flipV="1">
            <a:off x="4819929" y="601367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6994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44492" y="-26454"/>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dirty="0"/>
              <a:t>TRAIN A LINEAR REGRESSION FOR FEMALES</a:t>
            </a:r>
          </a:p>
          <a:p>
            <a:pPr marL="342900" indent="-342900" algn="ctr">
              <a:buFont typeface="Arial" panose="020B0604020202020204" pitchFamily="34" charset="0"/>
              <a:buChar char="•"/>
            </a:pPr>
            <a:r>
              <a:rPr lang="en-US" dirty="0"/>
              <a:t>PREDICT THE COUNTS FOR THE NEXT 5 YEARS</a:t>
            </a:r>
          </a:p>
          <a:p>
            <a:pPr marL="342900" indent="-342900" algn="ctr">
              <a:buFont typeface="Arial" panose="020B0604020202020204" pitchFamily="34" charset="0"/>
              <a:buChar char="•"/>
            </a:pPr>
            <a:r>
              <a:rPr lang="en-US" dirty="0"/>
              <a:t>PREDICT THE COUNTS OF MALE PATIENTS FOR THE NEXT 5 YEARS</a:t>
            </a:r>
          </a:p>
          <a:p>
            <a:pPr marL="342900" indent="-342900" algn="ctr">
              <a:buFont typeface="Arial" panose="020B0604020202020204" pitchFamily="34" charset="0"/>
              <a:buChar char="•"/>
            </a:pPr>
            <a:r>
              <a:rPr lang="en-US" dirty="0"/>
              <a:t>PREDICT THE COUNTS OF FEMALE PATIENTS FOR THE NEXT 5 YEARS</a:t>
            </a:r>
          </a:p>
          <a:p>
            <a:pPr marL="342900" indent="-342900" algn="ctr">
              <a:buFont typeface="Arial" panose="020B0604020202020204" pitchFamily="34" charset="0"/>
              <a:buChar char="•"/>
            </a:pPr>
            <a:r>
              <a:rPr lang="en-US" dirty="0"/>
              <a:t>COMBINE THE PREDICTIONS INTO A DATAFRAME</a:t>
            </a:r>
          </a:p>
          <a:p>
            <a:pPr marL="342900" indent="-342900" algn="ctr">
              <a:buFont typeface="Arial" panose="020B0604020202020204" pitchFamily="34" charset="0"/>
              <a:buChar char="•"/>
            </a:pPr>
            <a:r>
              <a:rPr lang="en-US" dirty="0"/>
              <a:t>CALCULATE THE PERCENTAGE OF MALE AND FEMALES PATIENTS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7697619" cy="39593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59352"/>
            <a:ext cx="7697619" cy="2898648"/>
          </a:xfrm>
          <a:prstGeom prst="rect">
            <a:avLst/>
          </a:prstGeom>
        </p:spPr>
      </p:pic>
      <p:cxnSp>
        <p:nvCxnSpPr>
          <p:cNvPr id="5" name="Straight Arrow Connector 4"/>
          <p:cNvCxnSpPr/>
          <p:nvPr/>
        </p:nvCxnSpPr>
        <p:spPr>
          <a:xfrm flipH="1" flipV="1">
            <a:off x="6935260" y="911321"/>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flipH="1" flipV="1">
            <a:off x="3405676" y="130451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flipV="1">
            <a:off x="4320076" y="160626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3995663" y="1975058"/>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3848809" y="2273731"/>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flipV="1">
            <a:off x="3848809" y="277972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6008848" y="3302454"/>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flipV="1">
            <a:off x="6205390" y="4478998"/>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F03CC0E-C6C4-9F0C-054F-6AC23EED84D2}"/>
              </a:ext>
            </a:extLst>
          </p:cNvPr>
          <p:cNvSpPr txBox="1"/>
          <p:nvPr/>
        </p:nvSpPr>
        <p:spPr>
          <a:xfrm>
            <a:off x="8242300" y="341934"/>
            <a:ext cx="3692282" cy="1138773"/>
          </a:xfrm>
          <a:prstGeom prst="rect">
            <a:avLst/>
          </a:prstGeom>
          <a:noFill/>
        </p:spPr>
        <p:txBody>
          <a:bodyPr wrap="square" rtlCol="0">
            <a:spAutoFit/>
          </a:bodyPr>
          <a:lstStyle/>
          <a:p>
            <a:r>
              <a:rPr lang="en-US" sz="3400" b="1" dirty="0">
                <a:solidFill>
                  <a:schemeClr val="bg1"/>
                </a:solidFill>
              </a:rPr>
              <a:t>PREDICTING DATA FOR NEXT 5 YEARS</a:t>
            </a:r>
            <a:endParaRPr lang="en-IN" sz="3400" b="1" dirty="0">
              <a:solidFill>
                <a:schemeClr val="bg1"/>
              </a:solidFill>
            </a:endParaRPr>
          </a:p>
        </p:txBody>
      </p:sp>
    </p:spTree>
    <p:extLst>
      <p:ext uri="{BB962C8B-B14F-4D97-AF65-F5344CB8AC3E}">
        <p14:creationId xmlns:p14="http://schemas.microsoft.com/office/powerpoint/2010/main" val="923631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1"/>
            <a:ext cx="12192000" cy="896112"/>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rPr>
              <a:t>DATA VISUALIZATION FOR PREDICTIVE ANALYSIS FOR HEALTHCARE KAGGLE DATASET USING MATPLOTLIB</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32388"/>
            <a:ext cx="6096000" cy="612561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732388"/>
            <a:ext cx="6095999" cy="496432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5696713"/>
            <a:ext cx="6095999" cy="1161288"/>
          </a:xfrm>
          <a:prstGeom prst="rect">
            <a:avLst/>
          </a:prstGeom>
        </p:spPr>
      </p:pic>
    </p:spTree>
    <p:extLst>
      <p:ext uri="{BB962C8B-B14F-4D97-AF65-F5344CB8AC3E}">
        <p14:creationId xmlns:p14="http://schemas.microsoft.com/office/powerpoint/2010/main" val="2672213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FCE98D-3EA3-AD10-7132-1BAE84CBF1CB}"/>
              </a:ext>
            </a:extLst>
          </p:cNvPr>
          <p:cNvPicPr>
            <a:picLocks noChangeAspect="1"/>
          </p:cNvPicPr>
          <p:nvPr/>
        </p:nvPicPr>
        <p:blipFill>
          <a:blip r:embed="rId2"/>
          <a:stretch>
            <a:fillRect/>
          </a:stretch>
        </p:blipFill>
        <p:spPr>
          <a:xfrm>
            <a:off x="0" y="-3000"/>
            <a:ext cx="12192000" cy="6863999"/>
          </a:xfrm>
          <a:prstGeom prst="rect">
            <a:avLst/>
          </a:prstGeom>
        </p:spPr>
      </p:pic>
    </p:spTree>
    <p:extLst>
      <p:ext uri="{BB962C8B-B14F-4D97-AF65-F5344CB8AC3E}">
        <p14:creationId xmlns:p14="http://schemas.microsoft.com/office/powerpoint/2010/main" val="50471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USING PYSPARK TO QUERY AND ANALYSE DATASET</a:t>
            </a:r>
          </a:p>
          <a:p>
            <a:pPr marL="342900" indent="-342900" algn="ctr">
              <a:buFont typeface="Arial" panose="020B0604020202020204" pitchFamily="34" charset="0"/>
              <a:buChar char="•"/>
            </a:pPr>
            <a:r>
              <a:rPr lang="en-US" sz="2000" dirty="0"/>
              <a:t>IMPORT THE LIBRARY “SPARKSESSION”</a:t>
            </a:r>
          </a:p>
          <a:p>
            <a:pPr marL="342900" indent="-342900" algn="ctr">
              <a:buFont typeface="Arial" panose="020B0604020202020204" pitchFamily="34" charset="0"/>
              <a:buChar char="•"/>
            </a:pPr>
            <a:r>
              <a:rPr lang="en-US" sz="2000" dirty="0"/>
              <a:t>CREATE A SPARKSESSION</a:t>
            </a:r>
          </a:p>
          <a:p>
            <a:pPr marL="342900" indent="-342900" algn="ctr">
              <a:buFont typeface="Arial" panose="020B0604020202020204" pitchFamily="34" charset="0"/>
              <a:buChar char="•"/>
            </a:pPr>
            <a:r>
              <a:rPr lang="en-US" sz="2000" dirty="0"/>
              <a:t>LOAD THE DATASET INTO PYSPARK</a:t>
            </a:r>
          </a:p>
          <a:p>
            <a:pPr marL="342900" indent="-342900" algn="ctr">
              <a:buFont typeface="Arial" panose="020B0604020202020204" pitchFamily="34" charset="0"/>
              <a:buChar char="•"/>
            </a:pPr>
            <a:r>
              <a:rPr lang="en-US" sz="2000" dirty="0"/>
              <a:t>SHOW THE DETAILS OF THE DATASET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80" y="0"/>
            <a:ext cx="7697619" cy="329184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380" y="3291840"/>
            <a:ext cx="7697620" cy="3566160"/>
          </a:xfrm>
          <a:prstGeom prst="rect">
            <a:avLst/>
          </a:prstGeom>
        </p:spPr>
      </p:pic>
      <p:cxnSp>
        <p:nvCxnSpPr>
          <p:cNvPr id="5" name="Straight Arrow Connector 4"/>
          <p:cNvCxnSpPr/>
          <p:nvPr/>
        </p:nvCxnSpPr>
        <p:spPr>
          <a:xfrm flipH="1" flipV="1">
            <a:off x="8178844" y="390113"/>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flipH="1" flipV="1">
            <a:off x="10794028" y="105762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H="1" flipV="1">
            <a:off x="11307019" y="1644381"/>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flipV="1">
            <a:off x="11525548" y="234692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flipV="1">
            <a:off x="7588857" y="297786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55012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QUERY THE AVERAGE BILLING AMOUNT FOR EACH ADMISSION TYPE</a:t>
            </a:r>
          </a:p>
          <a:p>
            <a:pPr marL="342900" indent="-342900" algn="ctr">
              <a:buFont typeface="Arial" panose="020B0604020202020204" pitchFamily="34" charset="0"/>
              <a:buChar char="•"/>
            </a:pPr>
            <a:r>
              <a:rPr lang="en-US" sz="2000" dirty="0"/>
              <a:t>INITIALIZE A “SPARKSESSION”</a:t>
            </a:r>
          </a:p>
          <a:p>
            <a:pPr marL="342900" indent="-342900" algn="ctr">
              <a:buFont typeface="Arial" panose="020B0604020202020204" pitchFamily="34" charset="0"/>
              <a:buChar char="•"/>
            </a:pPr>
            <a:r>
              <a:rPr lang="en-US" sz="2000" dirty="0"/>
              <a:t>LOAD THE DATASET INTO PYSPARK</a:t>
            </a:r>
          </a:p>
          <a:p>
            <a:pPr marL="342900" indent="-342900" algn="ctr">
              <a:buFont typeface="Arial" panose="020B0604020202020204" pitchFamily="34" charset="0"/>
              <a:buChar char="•"/>
            </a:pPr>
            <a:r>
              <a:rPr lang="en-US" sz="2000" dirty="0"/>
              <a:t>REGISTER THE DATAFRAME AS A TEMPORARY SQL TABLE</a:t>
            </a:r>
          </a:p>
          <a:p>
            <a:pPr marL="342900" indent="-342900" algn="ctr">
              <a:buFont typeface="Arial" panose="020B0604020202020204" pitchFamily="34" charset="0"/>
              <a:buChar char="•"/>
            </a:pPr>
            <a:r>
              <a:rPr lang="en-US" sz="2000" dirty="0"/>
              <a:t>SHOW OUPUT OF QUERY</a:t>
            </a:r>
          </a:p>
          <a:p>
            <a:pPr algn="ctr"/>
            <a:endParaRPr lang="en-US" sz="2000" dirty="0"/>
          </a:p>
          <a:p>
            <a:pPr marL="342900" indent="-342900" algn="ctr">
              <a:buFont typeface="Arial" panose="020B0604020202020204" pitchFamily="34" charset="0"/>
              <a:buChar char="•"/>
            </a:pP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81" y="0"/>
            <a:ext cx="7697619" cy="38679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380" y="3867912"/>
            <a:ext cx="7697619" cy="2990088"/>
          </a:xfrm>
          <a:prstGeom prst="rect">
            <a:avLst/>
          </a:prstGeom>
        </p:spPr>
      </p:pic>
      <p:cxnSp>
        <p:nvCxnSpPr>
          <p:cNvPr id="7" name="Straight Arrow Connector 6"/>
          <p:cNvCxnSpPr/>
          <p:nvPr/>
        </p:nvCxnSpPr>
        <p:spPr>
          <a:xfrm flipH="1" flipV="1">
            <a:off x="9138964" y="60956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H="1">
            <a:off x="10917936" y="950977"/>
            <a:ext cx="548376" cy="100583"/>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H="1">
            <a:off x="10917936" y="1435609"/>
            <a:ext cx="589988" cy="155447"/>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H="1" flipV="1">
            <a:off x="10327949" y="218536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flipV="1">
            <a:off x="11192124" y="3197321"/>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flipV="1">
            <a:off x="6521679" y="377948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0827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494381"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QUERY TO ANALYZE THE COST PAID BY PATIENTS FOR DIFFERENT AILMENTS</a:t>
            </a:r>
          </a:p>
          <a:p>
            <a:pPr marL="342900" indent="-342900" algn="ctr">
              <a:buFont typeface="Arial" panose="020B0604020202020204" pitchFamily="34" charset="0"/>
              <a:buChar char="•"/>
            </a:pPr>
            <a:r>
              <a:rPr lang="en-US" sz="2000" dirty="0"/>
              <a:t>INITIALIZE A “SPARKSESSION”</a:t>
            </a:r>
          </a:p>
          <a:p>
            <a:pPr marL="342900" indent="-342900" algn="ctr">
              <a:buFont typeface="Arial" panose="020B0604020202020204" pitchFamily="34" charset="0"/>
              <a:buChar char="•"/>
            </a:pPr>
            <a:r>
              <a:rPr lang="en-US" sz="2000" dirty="0"/>
              <a:t>LOAD THE DATASET INTO PYSPARK</a:t>
            </a:r>
          </a:p>
          <a:p>
            <a:pPr marL="342900" indent="-342900" algn="ctr">
              <a:buFont typeface="Arial" panose="020B0604020202020204" pitchFamily="34" charset="0"/>
              <a:buChar char="•"/>
            </a:pPr>
            <a:r>
              <a:rPr lang="en-US" sz="2000" dirty="0"/>
              <a:t>REGISTER THE DATAFRAME AS A TEMPORARY SQL TABLE</a:t>
            </a:r>
          </a:p>
          <a:p>
            <a:pPr marL="342900" indent="-342900" algn="ctr">
              <a:buFont typeface="Arial" panose="020B0604020202020204" pitchFamily="34" charset="0"/>
              <a:buChar char="•"/>
            </a:pPr>
            <a:r>
              <a:rPr lang="en-US" sz="2000" dirty="0"/>
              <a:t>SHOW OUPUT OF QUERY</a:t>
            </a:r>
          </a:p>
          <a:p>
            <a:pPr marL="342900" indent="-342900" algn="ctr">
              <a:buFont typeface="Arial" panose="020B0604020202020204" pitchFamily="34" charset="0"/>
              <a:buChar char="•"/>
            </a:pPr>
            <a:endParaRPr lang="en-US" sz="20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4380" y="0"/>
            <a:ext cx="7697619" cy="375818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379" y="3758184"/>
            <a:ext cx="7697620" cy="3099816"/>
          </a:xfrm>
          <a:prstGeom prst="rect">
            <a:avLst/>
          </a:prstGeom>
        </p:spPr>
      </p:pic>
      <p:cxnSp>
        <p:nvCxnSpPr>
          <p:cNvPr id="14" name="Straight Arrow Connector 13"/>
          <p:cNvCxnSpPr/>
          <p:nvPr/>
        </p:nvCxnSpPr>
        <p:spPr>
          <a:xfrm flipH="1" flipV="1">
            <a:off x="8750676" y="41754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flipV="1">
            <a:off x="10716636" y="73758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H="1" flipV="1">
            <a:off x="10945236" y="1103345"/>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H="1" flipV="1">
            <a:off x="9500484" y="1359377"/>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9795477" y="2069578"/>
            <a:ext cx="921160" cy="10669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flipV="1">
            <a:off x="6702439" y="3718529"/>
            <a:ext cx="589987" cy="307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3611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00200"/>
            <a:ext cx="6025895" cy="5257800"/>
          </a:xfrm>
          <a:prstGeom prst="rect">
            <a:avLst/>
          </a:prstGeom>
        </p:spPr>
      </p:pic>
      <p:sp>
        <p:nvSpPr>
          <p:cNvPr id="6" name="Rectangle 5"/>
          <p:cNvSpPr/>
          <p:nvPr/>
        </p:nvSpPr>
        <p:spPr>
          <a:xfrm>
            <a:off x="3508247" y="1024203"/>
            <a:ext cx="4821937" cy="461665"/>
          </a:xfrm>
          <a:prstGeom prst="rect">
            <a:avLst/>
          </a:prstGeom>
        </p:spPr>
        <p:txBody>
          <a:bodyPr wrap="square">
            <a:spAutoFit/>
          </a:bodyPr>
          <a:lstStyle/>
          <a:p>
            <a:r>
              <a:rPr lang="en-US" sz="2400" dirty="0"/>
              <a:t>CALCULATE THE AGE DISTRIBUTION</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896" y="1600200"/>
            <a:ext cx="6166104" cy="5257800"/>
          </a:xfrm>
          <a:prstGeom prst="rect">
            <a:avLst/>
          </a:prstGeom>
        </p:spPr>
      </p:pic>
      <p:sp>
        <p:nvSpPr>
          <p:cNvPr id="8" name="Title 3"/>
          <p:cNvSpPr txBox="1">
            <a:spLocks/>
          </p:cNvSpPr>
          <p:nvPr/>
        </p:nvSpPr>
        <p:spPr>
          <a:xfrm>
            <a:off x="838200" y="233332"/>
            <a:ext cx="10515600" cy="7908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t>DATA VISUALIZATION USING PYSPARK</a:t>
            </a:r>
          </a:p>
        </p:txBody>
      </p:sp>
    </p:spTree>
    <p:extLst>
      <p:ext uri="{BB962C8B-B14F-4D97-AF65-F5344CB8AC3E}">
        <p14:creationId xmlns:p14="http://schemas.microsoft.com/office/powerpoint/2010/main" val="4116315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1"/>
            <a:ext cx="12192000" cy="8961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mn-lt"/>
            </a:endParaRPr>
          </a:p>
        </p:txBody>
      </p:sp>
      <p:sp>
        <p:nvSpPr>
          <p:cNvPr id="5" name="Content Placeholder 4"/>
          <p:cNvSpPr>
            <a:spLocks noGrp="1"/>
          </p:cNvSpPr>
          <p:nvPr>
            <p:ph idx="1"/>
          </p:nvPr>
        </p:nvSpPr>
        <p:spPr>
          <a:xfrm>
            <a:off x="519764" y="1825625"/>
            <a:ext cx="11232682" cy="3728152"/>
          </a:xfrm>
        </p:spPr>
        <p:txBody>
          <a:bodyPr>
            <a:normAutofit/>
          </a:bodyPr>
          <a:lstStyle/>
          <a:p>
            <a:pPr marL="0" indent="0" algn="ctr">
              <a:buNone/>
            </a:pPr>
            <a:r>
              <a:rPr lang="en-US" sz="4400" dirty="0"/>
              <a:t>From predictive analysis, it can be seen that count of males and females is declining towards 2028. Also it is predicted that in next 5 year percent of male patients will be more as compared to female patients.</a:t>
            </a:r>
          </a:p>
          <a:p>
            <a:pPr marL="0" indent="0" algn="ctr">
              <a:buNone/>
            </a:pPr>
            <a:endParaRPr lang="en-US" sz="4400" dirty="0"/>
          </a:p>
        </p:txBody>
      </p:sp>
      <p:sp>
        <p:nvSpPr>
          <p:cNvPr id="2" name="Rectangle 1">
            <a:extLst>
              <a:ext uri="{FF2B5EF4-FFF2-40B4-BE49-F238E27FC236}">
                <a16:creationId xmlns:a16="http://schemas.microsoft.com/office/drawing/2014/main" id="{5B97372A-2F20-9BAF-50F8-EE0CA17E63E5}"/>
              </a:ext>
            </a:extLst>
          </p:cNvPr>
          <p:cNvSpPr/>
          <p:nvPr/>
        </p:nvSpPr>
        <p:spPr>
          <a:xfrm>
            <a:off x="0" y="0"/>
            <a:ext cx="12192000" cy="148229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DATA INSIGHTS FOR FUTURE</a:t>
            </a:r>
            <a:endParaRPr lang="en-US" sz="6000" dirty="0"/>
          </a:p>
        </p:txBody>
      </p:sp>
    </p:spTree>
    <p:extLst>
      <p:ext uri="{BB962C8B-B14F-4D97-AF65-F5344CB8AC3E}">
        <p14:creationId xmlns:p14="http://schemas.microsoft.com/office/powerpoint/2010/main" val="3053909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1"/>
            <a:ext cx="12192000" cy="89611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b="1" dirty="0">
              <a:latin typeface="+mn-lt"/>
            </a:endParaRPr>
          </a:p>
        </p:txBody>
      </p:sp>
      <p:sp>
        <p:nvSpPr>
          <p:cNvPr id="5" name="Content Placeholder 4"/>
          <p:cNvSpPr>
            <a:spLocks noGrp="1"/>
          </p:cNvSpPr>
          <p:nvPr>
            <p:ph idx="1"/>
          </p:nvPr>
        </p:nvSpPr>
        <p:spPr/>
        <p:txBody>
          <a:bodyPr>
            <a:normAutofit/>
          </a:bodyPr>
          <a:lstStyle/>
          <a:p>
            <a:pPr marL="0" indent="0" algn="ctr">
              <a:buNone/>
            </a:pPr>
            <a:r>
              <a:rPr lang="en-US" sz="4400" dirty="0"/>
              <a:t>After analysis we concluded that we have to reject our hypothesis discussed earlier as data shows that count of cancer patients has decreased over years as well as expenses had also declined.</a:t>
            </a:r>
          </a:p>
        </p:txBody>
      </p:sp>
      <p:sp>
        <p:nvSpPr>
          <p:cNvPr id="2" name="Rectangle 1">
            <a:extLst>
              <a:ext uri="{FF2B5EF4-FFF2-40B4-BE49-F238E27FC236}">
                <a16:creationId xmlns:a16="http://schemas.microsoft.com/office/drawing/2014/main" id="{5B97372A-2F20-9BAF-50F8-EE0CA17E63E5}"/>
              </a:ext>
            </a:extLst>
          </p:cNvPr>
          <p:cNvSpPr/>
          <p:nvPr/>
        </p:nvSpPr>
        <p:spPr>
          <a:xfrm>
            <a:off x="0" y="0"/>
            <a:ext cx="12192000" cy="1482291"/>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INSIGHTS ON HYPOTHESIS</a:t>
            </a:r>
          </a:p>
        </p:txBody>
      </p:sp>
    </p:spTree>
    <p:extLst>
      <p:ext uri="{BB962C8B-B14F-4D97-AF65-F5344CB8AC3E}">
        <p14:creationId xmlns:p14="http://schemas.microsoft.com/office/powerpoint/2010/main" val="636918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0" y="0"/>
            <a:ext cx="12192000" cy="2175309"/>
          </a:xfrm>
        </p:spPr>
        <p:txBody>
          <a:bodyPr>
            <a:normAutofit/>
          </a:bodyPr>
          <a:lstStyle/>
          <a:p>
            <a:pPr algn="ctr"/>
            <a:r>
              <a:rPr lang="en-US" sz="2400" b="1" dirty="0">
                <a:latin typeface="+mn-lt"/>
              </a:rPr>
              <a:t>Hypothesis: </a:t>
            </a:r>
            <a:r>
              <a:rPr lang="en-US" sz="2400" dirty="0">
                <a:latin typeface="+mn-lt"/>
              </a:rPr>
              <a:t>The count of cancer patients has increased over the years as well as cost of treating this medical condition.</a:t>
            </a:r>
            <a:br>
              <a:rPr lang="en-US" sz="2400" b="1" dirty="0">
                <a:latin typeface="+mn-lt"/>
              </a:rPr>
            </a:br>
            <a:br>
              <a:rPr lang="en-US" sz="2400" b="1" dirty="0">
                <a:latin typeface="+mn-lt"/>
              </a:rPr>
            </a:br>
            <a:r>
              <a:rPr lang="en-US" sz="2400" b="1" dirty="0">
                <a:latin typeface="+mn-lt"/>
              </a:rPr>
              <a:t>Goal : </a:t>
            </a:r>
            <a:r>
              <a:rPr lang="en-US" sz="2400" dirty="0">
                <a:latin typeface="+mn-lt"/>
              </a:rPr>
              <a:t>To analyze various aspects of healthcare to induce the cost paid by patients on different ailments.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5309"/>
            <a:ext cx="12192000" cy="4682690"/>
          </a:xfrm>
          <a:prstGeom prst="rect">
            <a:avLst/>
          </a:prstGeom>
        </p:spPr>
      </p:pic>
    </p:spTree>
    <p:extLst>
      <p:ext uri="{BB962C8B-B14F-4D97-AF65-F5344CB8AC3E}">
        <p14:creationId xmlns:p14="http://schemas.microsoft.com/office/powerpoint/2010/main" val="444893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09B7-67CE-1280-6379-414A726A10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73BF9A-A79C-C971-4F5B-8FDC25EC77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4AEBB88-27A5-5714-5D7C-0C12E807D69A}"/>
              </a:ext>
            </a:extLst>
          </p:cNvPr>
          <p:cNvPicPr>
            <a:picLocks noChangeAspect="1"/>
          </p:cNvPicPr>
          <p:nvPr/>
        </p:nvPicPr>
        <p:blipFill>
          <a:blip r:embed="rId2"/>
          <a:stretch>
            <a:fillRect/>
          </a:stretch>
        </p:blipFill>
        <p:spPr>
          <a:xfrm>
            <a:off x="0" y="-14468"/>
            <a:ext cx="12191999" cy="6886935"/>
          </a:xfrm>
          <a:prstGeom prst="rect">
            <a:avLst/>
          </a:prstGeom>
        </p:spPr>
      </p:pic>
    </p:spTree>
    <p:extLst>
      <p:ext uri="{BB962C8B-B14F-4D97-AF65-F5344CB8AC3E}">
        <p14:creationId xmlns:p14="http://schemas.microsoft.com/office/powerpoint/2010/main" val="1672564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57016" y="3593667"/>
            <a:ext cx="5495543" cy="400110"/>
          </a:xfrm>
          <a:prstGeom prst="rect">
            <a:avLst/>
          </a:prstGeom>
        </p:spPr>
        <p:txBody>
          <a:bodyPr wrap="square">
            <a:spAutoFit/>
          </a:bodyPr>
          <a:lstStyle/>
          <a:p>
            <a:pPr algn="ctr"/>
            <a:r>
              <a:rPr lang="en-US" sz="2000" dirty="0"/>
              <a:t>FOR LISTENING &amp; FOR YOUR PATIENCE</a:t>
            </a:r>
          </a:p>
        </p:txBody>
      </p:sp>
      <p:pic>
        <p:nvPicPr>
          <p:cNvPr id="3" name="Picture 2">
            <a:extLst>
              <a:ext uri="{FF2B5EF4-FFF2-40B4-BE49-F238E27FC236}">
                <a16:creationId xmlns:a16="http://schemas.microsoft.com/office/drawing/2014/main" id="{2704FF77-A912-2911-79FE-89DCFA9E8255}"/>
              </a:ext>
            </a:extLst>
          </p:cNvPr>
          <p:cNvPicPr>
            <a:picLocks noChangeAspect="1"/>
          </p:cNvPicPr>
          <p:nvPr/>
        </p:nvPicPr>
        <p:blipFill>
          <a:blip r:embed="rId2"/>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47EB8EED-CA8D-AA84-0BD2-22F62AA3BBC4}"/>
              </a:ext>
            </a:extLst>
          </p:cNvPr>
          <p:cNvSpPr txBox="1"/>
          <p:nvPr/>
        </p:nvSpPr>
        <p:spPr>
          <a:xfrm>
            <a:off x="6438900" y="3892177"/>
            <a:ext cx="6045199" cy="400110"/>
          </a:xfrm>
          <a:prstGeom prst="rect">
            <a:avLst/>
          </a:prstGeom>
          <a:noFill/>
        </p:spPr>
        <p:txBody>
          <a:bodyPr wrap="square" rtlCol="0">
            <a:spAutoFit/>
          </a:bodyPr>
          <a:lstStyle/>
          <a:p>
            <a:r>
              <a:rPr lang="en-US" sz="2000" b="1" dirty="0">
                <a:solidFill>
                  <a:schemeClr val="bg1"/>
                </a:solidFill>
              </a:rPr>
              <a:t>FOR LISTENING AND YOUR PATIENCE</a:t>
            </a:r>
            <a:endParaRPr lang="en-IN" sz="2000" b="1" dirty="0">
              <a:solidFill>
                <a:schemeClr val="bg1"/>
              </a:solidFill>
            </a:endParaRPr>
          </a:p>
        </p:txBody>
      </p:sp>
    </p:spTree>
    <p:extLst>
      <p:ext uri="{BB962C8B-B14F-4D97-AF65-F5344CB8AC3E}">
        <p14:creationId xmlns:p14="http://schemas.microsoft.com/office/powerpoint/2010/main" val="24635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93798623"/>
              </p:ext>
            </p:extLst>
          </p:nvPr>
        </p:nvGraphicFramePr>
        <p:xfrm>
          <a:off x="228600" y="816429"/>
          <a:ext cx="6879770" cy="4844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7108371" y="0"/>
            <a:ext cx="5083630" cy="68580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DATASET OVERVIEW</a:t>
            </a:r>
          </a:p>
          <a:p>
            <a:pPr marL="342900" indent="-342900" algn="ctr">
              <a:buFont typeface="Wingdings" panose="05000000000000000000" pitchFamily="2" charset="2"/>
              <a:buChar char="§"/>
            </a:pPr>
            <a:r>
              <a:rPr lang="en-US" sz="2000" dirty="0">
                <a:solidFill>
                  <a:schemeClr val="bg1"/>
                </a:solidFill>
              </a:rPr>
              <a:t>DATASET IS FROM KAGGLE</a:t>
            </a:r>
          </a:p>
          <a:p>
            <a:pPr marL="342900" indent="-342900" algn="ctr">
              <a:buFont typeface="Wingdings" panose="05000000000000000000" pitchFamily="2" charset="2"/>
              <a:buChar char="§"/>
            </a:pPr>
            <a:r>
              <a:rPr lang="en-US" sz="2000" dirty="0">
                <a:solidFill>
                  <a:schemeClr val="bg1"/>
                </a:solidFill>
              </a:rPr>
              <a:t>HEALTHCARE DATASET 2023</a:t>
            </a:r>
          </a:p>
          <a:p>
            <a:pPr marL="342900" indent="-342900" algn="ctr">
              <a:buFont typeface="Wingdings" panose="05000000000000000000" pitchFamily="2" charset="2"/>
              <a:buChar char="§"/>
            </a:pPr>
            <a:r>
              <a:rPr lang="en-US" sz="2000" dirty="0">
                <a:solidFill>
                  <a:schemeClr val="bg1"/>
                </a:solidFill>
              </a:rPr>
              <a:t>DATASET IS IN CSV FILE</a:t>
            </a:r>
          </a:p>
          <a:p>
            <a:pPr algn="ctr"/>
            <a:endParaRPr lang="en-US" sz="2000" dirty="0">
              <a:solidFill>
                <a:schemeClr val="bg1"/>
              </a:solidFill>
            </a:endParaRPr>
          </a:p>
          <a:p>
            <a:pPr algn="ctr"/>
            <a:r>
              <a:rPr lang="en-US" sz="2800" b="1" dirty="0">
                <a:solidFill>
                  <a:schemeClr val="bg1"/>
                </a:solidFill>
              </a:rPr>
              <a:t>DATASET CONTAINS</a:t>
            </a:r>
          </a:p>
          <a:p>
            <a:pPr marL="342900" indent="-342900" algn="ctr">
              <a:buFont typeface="Arial" panose="020B0604020202020204" pitchFamily="34" charset="0"/>
              <a:buChar char="•"/>
            </a:pPr>
            <a:r>
              <a:rPr lang="en-US" sz="2000" dirty="0">
                <a:solidFill>
                  <a:schemeClr val="bg1"/>
                </a:solidFill>
              </a:rPr>
              <a:t> GENDER</a:t>
            </a:r>
          </a:p>
          <a:p>
            <a:pPr marL="342900" indent="-342900" algn="ctr">
              <a:buFont typeface="Arial" panose="020B0604020202020204" pitchFamily="34" charset="0"/>
              <a:buChar char="•"/>
            </a:pPr>
            <a:r>
              <a:rPr lang="en-US" sz="2000" dirty="0">
                <a:solidFill>
                  <a:schemeClr val="bg1"/>
                </a:solidFill>
              </a:rPr>
              <a:t>BLOOD TYPE</a:t>
            </a:r>
          </a:p>
          <a:p>
            <a:pPr marL="342900" indent="-342900" algn="ctr">
              <a:buFont typeface="Arial" panose="020B0604020202020204" pitchFamily="34" charset="0"/>
              <a:buChar char="•"/>
            </a:pPr>
            <a:r>
              <a:rPr lang="en-US" sz="2000" dirty="0">
                <a:solidFill>
                  <a:schemeClr val="bg1"/>
                </a:solidFill>
              </a:rPr>
              <a:t>BILLING AMOUNT</a:t>
            </a:r>
          </a:p>
          <a:p>
            <a:pPr marL="342900" indent="-342900" algn="ctr">
              <a:buFont typeface="Arial" panose="020B0604020202020204" pitchFamily="34" charset="0"/>
              <a:buChar char="•"/>
            </a:pPr>
            <a:r>
              <a:rPr lang="en-US" sz="2000" dirty="0">
                <a:solidFill>
                  <a:schemeClr val="bg1"/>
                </a:solidFill>
              </a:rPr>
              <a:t>ADMISSION</a:t>
            </a:r>
          </a:p>
          <a:p>
            <a:pPr marL="342900" indent="-342900" algn="ctr">
              <a:buFont typeface="Arial" panose="020B0604020202020204" pitchFamily="34" charset="0"/>
              <a:buChar char="•"/>
            </a:pPr>
            <a:r>
              <a:rPr lang="en-US" sz="2000" dirty="0">
                <a:solidFill>
                  <a:schemeClr val="bg1"/>
                </a:solidFill>
              </a:rPr>
              <a:t>MEDICATION</a:t>
            </a:r>
          </a:p>
          <a:p>
            <a:pPr marL="342900" indent="-342900" algn="ctr">
              <a:buFont typeface="Arial" panose="020B0604020202020204" pitchFamily="34" charset="0"/>
              <a:buChar char="•"/>
            </a:pPr>
            <a:r>
              <a:rPr lang="en-US" sz="2000" dirty="0">
                <a:solidFill>
                  <a:schemeClr val="bg1"/>
                </a:solidFill>
              </a:rPr>
              <a:t>TEST RESULTS etc.</a:t>
            </a:r>
          </a:p>
        </p:txBody>
      </p:sp>
    </p:spTree>
    <p:extLst>
      <p:ext uri="{BB962C8B-B14F-4D97-AF65-F5344CB8AC3E}">
        <p14:creationId xmlns:p14="http://schemas.microsoft.com/office/powerpoint/2010/main" val="1562156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19257" y="0"/>
            <a:ext cx="508363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Arial" panose="020B0604020202020204" pitchFamily="34" charset="0"/>
              <a:buChar char="•"/>
            </a:pPr>
            <a:endParaRPr lang="en-US" sz="2800" dirty="0">
              <a:solidFill>
                <a:schemeClr val="tx1"/>
              </a:solidFill>
            </a:endParaRPr>
          </a:p>
          <a:p>
            <a:pPr marL="457200" indent="-457200" algn="ctr">
              <a:buFont typeface="Arial" panose="020B0604020202020204" pitchFamily="34" charset="0"/>
              <a:buChar char="•"/>
            </a:pPr>
            <a:r>
              <a:rPr lang="en-US" sz="2400" dirty="0">
                <a:solidFill>
                  <a:schemeClr val="tx1"/>
                </a:solidFill>
              </a:rPr>
              <a:t>PYTHON </a:t>
            </a:r>
          </a:p>
          <a:p>
            <a:pPr marL="457200" indent="-457200" algn="ctr">
              <a:buFont typeface="Arial" panose="020B0604020202020204" pitchFamily="34" charset="0"/>
              <a:buChar char="•"/>
            </a:pPr>
            <a:r>
              <a:rPr lang="en-US" sz="2400" dirty="0">
                <a:solidFill>
                  <a:schemeClr val="tx1"/>
                </a:solidFill>
              </a:rPr>
              <a:t>CLOUD MONGODB</a:t>
            </a:r>
          </a:p>
          <a:p>
            <a:pPr marL="457200" indent="-457200" algn="ctr">
              <a:buFont typeface="Arial" panose="020B0604020202020204" pitchFamily="34" charset="0"/>
              <a:buChar char="•"/>
            </a:pPr>
            <a:r>
              <a:rPr lang="en-US" sz="2400" dirty="0">
                <a:solidFill>
                  <a:schemeClr val="tx1"/>
                </a:solidFill>
              </a:rPr>
              <a:t>PYMONGO</a:t>
            </a:r>
          </a:p>
          <a:p>
            <a:pPr marL="457200" indent="-457200" algn="ctr">
              <a:buFont typeface="Arial" panose="020B0604020202020204" pitchFamily="34" charset="0"/>
              <a:buChar char="•"/>
            </a:pPr>
            <a:r>
              <a:rPr lang="en-US" sz="2400" dirty="0">
                <a:solidFill>
                  <a:schemeClr val="tx1"/>
                </a:solidFill>
              </a:rPr>
              <a:t>JUPYTER NOTEBOOK</a:t>
            </a:r>
          </a:p>
          <a:p>
            <a:pPr marL="457200" indent="-457200" algn="ctr">
              <a:buFont typeface="Arial" panose="020B0604020202020204" pitchFamily="34" charset="0"/>
              <a:buChar char="•"/>
            </a:pPr>
            <a:r>
              <a:rPr lang="en-US" sz="2400" dirty="0">
                <a:solidFill>
                  <a:schemeClr val="tx1"/>
                </a:solidFill>
              </a:rPr>
              <a:t>VISUAL STUDIO CODE</a:t>
            </a:r>
          </a:p>
          <a:p>
            <a:pPr marL="457200" indent="-457200" algn="ctr">
              <a:buFont typeface="Arial" panose="020B0604020202020204" pitchFamily="34" charset="0"/>
              <a:buChar char="•"/>
            </a:pPr>
            <a:r>
              <a:rPr lang="en-US" sz="2400" dirty="0">
                <a:solidFill>
                  <a:schemeClr val="tx1"/>
                </a:solidFill>
              </a:rPr>
              <a:t>TABLEAU</a:t>
            </a:r>
          </a:p>
          <a:p>
            <a:pPr marL="457200" indent="-457200" algn="ctr">
              <a:buFont typeface="Arial" panose="020B0604020202020204" pitchFamily="34" charset="0"/>
              <a:buChar char="•"/>
            </a:pPr>
            <a:r>
              <a:rPr lang="en-US" sz="2400" dirty="0">
                <a:solidFill>
                  <a:schemeClr val="tx1"/>
                </a:solidFill>
              </a:rPr>
              <a:t>CSV TO JSON CONVERTER</a:t>
            </a:r>
          </a:p>
          <a:p>
            <a:pPr marL="457200" indent="-457200" algn="ctr">
              <a:buFont typeface="Arial" panose="020B0604020202020204" pitchFamily="34" charset="0"/>
              <a:buChar char="•"/>
            </a:pPr>
            <a:r>
              <a:rPr lang="en-US" sz="2400" dirty="0">
                <a:solidFill>
                  <a:schemeClr val="tx1"/>
                </a:solidFill>
              </a:rPr>
              <a:t>APACHE SPARK</a:t>
            </a:r>
          </a:p>
          <a:p>
            <a:pPr marL="457200" indent="-457200" algn="ctr">
              <a:buFont typeface="Arial" panose="020B0604020202020204" pitchFamily="34" charset="0"/>
              <a:buChar char="•"/>
            </a:pPr>
            <a:r>
              <a:rPr lang="en-US" sz="2400" dirty="0">
                <a:solidFill>
                  <a:schemeClr val="tx1"/>
                </a:solidFill>
              </a:rPr>
              <a:t>MATPLOTLIB</a:t>
            </a:r>
          </a:p>
          <a:p>
            <a:pPr marL="457200" indent="-457200" algn="ctr">
              <a:buFont typeface="Arial" panose="020B0604020202020204" pitchFamily="34" charset="0"/>
              <a:buChar char="•"/>
            </a:pPr>
            <a:endParaRPr lang="en-US" sz="2800" dirty="0">
              <a:solidFill>
                <a:schemeClr val="tx1"/>
              </a:solidFill>
            </a:endParaRPr>
          </a:p>
          <a:p>
            <a:pPr algn="ctr"/>
            <a:endParaRPr lang="en-US" sz="2800" dirty="0">
              <a:solidFill>
                <a:schemeClr val="tx1"/>
              </a:solidFill>
            </a:endParaRPr>
          </a:p>
        </p:txBody>
      </p:sp>
      <p:sp>
        <p:nvSpPr>
          <p:cNvPr id="4" name="Rectangle 3">
            <a:extLst>
              <a:ext uri="{FF2B5EF4-FFF2-40B4-BE49-F238E27FC236}">
                <a16:creationId xmlns:a16="http://schemas.microsoft.com/office/drawing/2014/main" id="{5010B5E4-339F-5946-02CF-B7695E977AA4}"/>
              </a:ext>
            </a:extLst>
          </p:cNvPr>
          <p:cNvSpPr/>
          <p:nvPr/>
        </p:nvSpPr>
        <p:spPr>
          <a:xfrm>
            <a:off x="-1" y="19856"/>
            <a:ext cx="7119258" cy="683814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bg1"/>
                </a:solidFill>
              </a:rPr>
              <a:t>PROJECT </a:t>
            </a:r>
          </a:p>
          <a:p>
            <a:pPr algn="ctr"/>
            <a:r>
              <a:rPr lang="en-US" sz="8000" dirty="0">
                <a:solidFill>
                  <a:schemeClr val="bg1"/>
                </a:solidFill>
              </a:rPr>
              <a:t>TOOLS</a:t>
            </a:r>
          </a:p>
        </p:txBody>
      </p:sp>
    </p:spTree>
    <p:extLst>
      <p:ext uri="{BB962C8B-B14F-4D97-AF65-F5344CB8AC3E}">
        <p14:creationId xmlns:p14="http://schemas.microsoft.com/office/powerpoint/2010/main" val="2641025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346371" cy="356983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483429"/>
            <a:ext cx="6346370" cy="3349398"/>
          </a:xfrm>
          <a:prstGeom prst="rect">
            <a:avLst/>
          </a:prstGeom>
        </p:spPr>
      </p:pic>
      <p:cxnSp>
        <p:nvCxnSpPr>
          <p:cNvPr id="5" name="Straight Arrow Connector 4"/>
          <p:cNvCxnSpPr/>
          <p:nvPr/>
        </p:nvCxnSpPr>
        <p:spPr>
          <a:xfrm flipH="1">
            <a:off x="394855" y="5493327"/>
            <a:ext cx="422563" cy="235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346371" y="-25174"/>
            <a:ext cx="5845629" cy="688317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RAW DATASET FROM KAGGLE</a:t>
            </a:r>
          </a:p>
          <a:p>
            <a:pPr algn="ctr"/>
            <a:r>
              <a:rPr lang="en-US" sz="2400" b="1" dirty="0">
                <a:solidFill>
                  <a:schemeClr val="bg1"/>
                </a:solidFill>
                <a:hlinkClick r:id="rId4"/>
              </a:rPr>
              <a:t>https://www.kaggle.com/datasets/prasad22/healthcare-dataset</a:t>
            </a:r>
            <a:endParaRPr lang="en-US" sz="2400" b="1" dirty="0">
              <a:solidFill>
                <a:schemeClr val="bg1"/>
              </a:solidFill>
            </a:endParaRPr>
          </a:p>
          <a:p>
            <a:pPr algn="ctr"/>
            <a:endParaRPr lang="en-US" sz="2400" b="1" dirty="0">
              <a:solidFill>
                <a:schemeClr val="bg1"/>
              </a:solidFill>
            </a:endParaRPr>
          </a:p>
          <a:p>
            <a:pPr marL="571500" indent="-571500" algn="ctr">
              <a:buFont typeface="Arial" panose="020B0604020202020204" pitchFamily="34" charset="0"/>
              <a:buChar char="•"/>
            </a:pPr>
            <a:r>
              <a:rPr lang="en-US" sz="2000" dirty="0">
                <a:solidFill>
                  <a:schemeClr val="bg1"/>
                </a:solidFill>
              </a:rPr>
              <a:t>UNCLEANED</a:t>
            </a:r>
          </a:p>
          <a:p>
            <a:pPr marL="571500" indent="-571500" algn="ctr">
              <a:buFont typeface="Arial" panose="020B0604020202020204" pitchFamily="34" charset="0"/>
              <a:buChar char="•"/>
            </a:pPr>
            <a:r>
              <a:rPr lang="en-US" sz="2000" dirty="0">
                <a:solidFill>
                  <a:schemeClr val="bg1"/>
                </a:solidFill>
              </a:rPr>
              <a:t>MISSING DATA IN ROWS AND COLUMNS</a:t>
            </a:r>
          </a:p>
        </p:txBody>
      </p:sp>
    </p:spTree>
    <p:extLst>
      <p:ext uri="{BB962C8B-B14F-4D97-AF65-F5344CB8AC3E}">
        <p14:creationId xmlns:p14="http://schemas.microsoft.com/office/powerpoint/2010/main" val="193072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052A-6989-6CD8-79EF-1F71F7D445A9}"/>
              </a:ext>
            </a:extLst>
          </p:cNvPr>
          <p:cNvSpPr>
            <a:spLocks noGrp="1"/>
          </p:cNvSpPr>
          <p:nvPr>
            <p:ph type="title"/>
          </p:nvPr>
        </p:nvSpPr>
        <p:spPr/>
        <p:txBody>
          <a:bodyPr/>
          <a:lstStyle/>
          <a:p>
            <a:r>
              <a:rPr lang="en-CA" dirty="0"/>
              <a:t>WHY THERE IS NEED FOR DATA CLEANING</a:t>
            </a:r>
          </a:p>
        </p:txBody>
      </p:sp>
      <p:sp>
        <p:nvSpPr>
          <p:cNvPr id="3" name="Content Placeholder 2">
            <a:extLst>
              <a:ext uri="{FF2B5EF4-FFF2-40B4-BE49-F238E27FC236}">
                <a16:creationId xmlns:a16="http://schemas.microsoft.com/office/drawing/2014/main" id="{E371AD88-D7B5-25D5-7452-607E39B12D98}"/>
              </a:ext>
            </a:extLst>
          </p:cNvPr>
          <p:cNvSpPr>
            <a:spLocks noGrp="1"/>
          </p:cNvSpPr>
          <p:nvPr>
            <p:ph idx="1"/>
          </p:nvPr>
        </p:nvSpPr>
        <p:spPr>
          <a:xfrm>
            <a:off x="838200" y="1464906"/>
            <a:ext cx="10515600" cy="4712057"/>
          </a:xfrm>
        </p:spPr>
        <p:txBody>
          <a:bodyPr>
            <a:normAutofit fontScale="62500" lnSpcReduction="20000"/>
          </a:bodyPr>
          <a:lstStyle/>
          <a:p>
            <a:pPr algn="l"/>
            <a:r>
              <a:rPr lang="en-US" b="1" i="0" u="sng" dirty="0">
                <a:solidFill>
                  <a:srgbClr val="374151"/>
                </a:solidFill>
                <a:effectLst/>
                <a:latin typeface="Söhne"/>
              </a:rPr>
              <a:t>Missing Data:</a:t>
            </a:r>
            <a:endParaRPr lang="en-US" b="0" i="0" u="sng" dirty="0">
              <a:solidFill>
                <a:srgbClr val="374151"/>
              </a:solidFill>
              <a:effectLst/>
              <a:latin typeface="Söhne"/>
            </a:endParaRPr>
          </a:p>
          <a:p>
            <a:pPr algn="l">
              <a:buFont typeface="Wingdings" panose="05000000000000000000" pitchFamily="2" charset="2"/>
              <a:buChar char="q"/>
            </a:pPr>
            <a:r>
              <a:rPr lang="en-US" b="1" i="0" dirty="0">
                <a:solidFill>
                  <a:srgbClr val="374151"/>
                </a:solidFill>
                <a:effectLst/>
                <a:latin typeface="Söhne"/>
              </a:rPr>
              <a:t>Problem:</a:t>
            </a:r>
            <a:r>
              <a:rPr lang="en-US" b="0" i="0" dirty="0">
                <a:solidFill>
                  <a:srgbClr val="374151"/>
                </a:solidFill>
                <a:effectLst/>
                <a:latin typeface="Söhne"/>
              </a:rPr>
              <a:t> Missing values can lead to biased or inaccurate analyses.</a:t>
            </a:r>
          </a:p>
          <a:p>
            <a:pPr algn="l">
              <a:buFont typeface="Wingdings" panose="05000000000000000000" pitchFamily="2" charset="2"/>
              <a:buChar char="q"/>
            </a:pPr>
            <a:r>
              <a:rPr lang="en-US" b="1" i="0" dirty="0">
                <a:solidFill>
                  <a:srgbClr val="374151"/>
                </a:solidFill>
                <a:effectLst/>
                <a:latin typeface="Söhne"/>
              </a:rPr>
              <a:t>Solution:</a:t>
            </a:r>
            <a:r>
              <a:rPr lang="en-US" b="0" i="0" dirty="0">
                <a:solidFill>
                  <a:srgbClr val="374151"/>
                </a:solidFill>
                <a:effectLst/>
                <a:latin typeface="Söhne"/>
              </a:rPr>
              <a:t> Options include removing rows with missing values, filling missing values with statistical measures (mean, median, mode), or using sophisticated imputation techniques.</a:t>
            </a:r>
          </a:p>
          <a:p>
            <a:pPr algn="l"/>
            <a:r>
              <a:rPr lang="en-US" b="1" i="0" u="sng" dirty="0">
                <a:solidFill>
                  <a:srgbClr val="374151"/>
                </a:solidFill>
                <a:effectLst/>
                <a:latin typeface="Söhne"/>
              </a:rPr>
              <a:t>Duplicate Data:</a:t>
            </a:r>
            <a:endParaRPr lang="en-US" b="0" i="0" u="sng" dirty="0">
              <a:solidFill>
                <a:srgbClr val="374151"/>
              </a:solidFill>
              <a:effectLst/>
              <a:latin typeface="Söhne"/>
            </a:endParaRPr>
          </a:p>
          <a:p>
            <a:pPr algn="l">
              <a:buFont typeface="Wingdings" panose="05000000000000000000" pitchFamily="2" charset="2"/>
              <a:buChar char="q"/>
            </a:pPr>
            <a:r>
              <a:rPr lang="en-US" b="1" i="0" dirty="0">
                <a:solidFill>
                  <a:srgbClr val="374151"/>
                </a:solidFill>
                <a:effectLst/>
                <a:latin typeface="Söhne"/>
              </a:rPr>
              <a:t>Problem:</a:t>
            </a:r>
            <a:r>
              <a:rPr lang="en-US" b="0" i="0" dirty="0">
                <a:solidFill>
                  <a:srgbClr val="374151"/>
                </a:solidFill>
                <a:effectLst/>
                <a:latin typeface="Söhne"/>
              </a:rPr>
              <a:t> Duplicate entries can skew statistical analyses and lead to incorrect conclusions.</a:t>
            </a:r>
          </a:p>
          <a:p>
            <a:pPr algn="l">
              <a:buFont typeface="Wingdings" panose="05000000000000000000" pitchFamily="2" charset="2"/>
              <a:buChar char="q"/>
            </a:pPr>
            <a:r>
              <a:rPr lang="en-US" b="1" i="0" dirty="0">
                <a:solidFill>
                  <a:srgbClr val="374151"/>
                </a:solidFill>
                <a:effectLst/>
                <a:latin typeface="Söhne"/>
              </a:rPr>
              <a:t>Solution:</a:t>
            </a:r>
            <a:r>
              <a:rPr lang="en-US" b="0" i="0" dirty="0">
                <a:solidFill>
                  <a:srgbClr val="374151"/>
                </a:solidFill>
                <a:effectLst/>
                <a:latin typeface="Söhne"/>
              </a:rPr>
              <a:t> Identify and remove duplicate rows based on certain columns or criteria. Ensure data uniqueness before analysis.</a:t>
            </a:r>
          </a:p>
          <a:p>
            <a:pPr algn="l"/>
            <a:r>
              <a:rPr lang="en-US" b="1" i="0" u="sng" dirty="0">
                <a:solidFill>
                  <a:srgbClr val="374151"/>
                </a:solidFill>
                <a:effectLst/>
                <a:latin typeface="Söhne"/>
              </a:rPr>
              <a:t>Inaccurate Data:</a:t>
            </a:r>
            <a:endParaRPr lang="en-US" b="0" i="0" u="sng" dirty="0">
              <a:solidFill>
                <a:srgbClr val="374151"/>
              </a:solidFill>
              <a:effectLst/>
              <a:latin typeface="Söhne"/>
            </a:endParaRPr>
          </a:p>
          <a:p>
            <a:pPr algn="l">
              <a:buFont typeface="Wingdings" panose="05000000000000000000" pitchFamily="2" charset="2"/>
              <a:buChar char="q"/>
            </a:pPr>
            <a:r>
              <a:rPr lang="en-US" b="1" i="0" dirty="0">
                <a:solidFill>
                  <a:srgbClr val="374151"/>
                </a:solidFill>
                <a:effectLst/>
                <a:latin typeface="Söhne"/>
              </a:rPr>
              <a:t>Problem:</a:t>
            </a:r>
            <a:r>
              <a:rPr lang="en-US" b="0" i="0" dirty="0">
                <a:solidFill>
                  <a:srgbClr val="374151"/>
                </a:solidFill>
                <a:effectLst/>
                <a:latin typeface="Söhne"/>
              </a:rPr>
              <a:t> Errors in data entry or measurement inaccuracies can compromise the quality of analyses.</a:t>
            </a:r>
          </a:p>
          <a:p>
            <a:pPr algn="l">
              <a:buFont typeface="Wingdings" panose="05000000000000000000" pitchFamily="2" charset="2"/>
              <a:buChar char="q"/>
            </a:pPr>
            <a:r>
              <a:rPr lang="en-US" b="1" i="0" dirty="0">
                <a:solidFill>
                  <a:srgbClr val="374151"/>
                </a:solidFill>
                <a:effectLst/>
                <a:latin typeface="Söhne"/>
              </a:rPr>
              <a:t>Solution:</a:t>
            </a:r>
            <a:r>
              <a:rPr lang="en-US" b="0" i="0" dirty="0">
                <a:solidFill>
                  <a:srgbClr val="374151"/>
                </a:solidFill>
                <a:effectLst/>
                <a:latin typeface="Söhne"/>
              </a:rPr>
              <a:t> Review and validate data entries. Utilize external sources or cross-check information to verify accuracy. Correct errors manually or through automation.</a:t>
            </a:r>
          </a:p>
          <a:p>
            <a:pPr algn="l"/>
            <a:r>
              <a:rPr lang="en-US" b="1" i="0" u="sng" dirty="0">
                <a:solidFill>
                  <a:srgbClr val="374151"/>
                </a:solidFill>
                <a:effectLst/>
                <a:latin typeface="Söhne"/>
              </a:rPr>
              <a:t>Outliers:</a:t>
            </a:r>
            <a:endParaRPr lang="en-US" b="0" i="0" u="sng" dirty="0">
              <a:solidFill>
                <a:srgbClr val="374151"/>
              </a:solidFill>
              <a:effectLst/>
              <a:latin typeface="Söhne"/>
            </a:endParaRPr>
          </a:p>
          <a:p>
            <a:pPr algn="l">
              <a:buFont typeface="Wingdings" panose="05000000000000000000" pitchFamily="2" charset="2"/>
              <a:buChar char="q"/>
            </a:pPr>
            <a:r>
              <a:rPr lang="en-US" b="1" i="0" dirty="0">
                <a:solidFill>
                  <a:srgbClr val="374151"/>
                </a:solidFill>
                <a:effectLst/>
                <a:latin typeface="Söhne"/>
              </a:rPr>
              <a:t>Problem:</a:t>
            </a:r>
            <a:r>
              <a:rPr lang="en-US" b="0" i="0" dirty="0">
                <a:solidFill>
                  <a:srgbClr val="374151"/>
                </a:solidFill>
                <a:effectLst/>
                <a:latin typeface="Söhne"/>
              </a:rPr>
              <a:t> Outliers can significantly impact statistical measures and machine learning models.</a:t>
            </a:r>
          </a:p>
          <a:p>
            <a:pPr algn="l">
              <a:buFont typeface="Wingdings" panose="05000000000000000000" pitchFamily="2" charset="2"/>
              <a:buChar char="q"/>
            </a:pPr>
            <a:r>
              <a:rPr lang="en-US" b="1" i="0" dirty="0">
                <a:solidFill>
                  <a:srgbClr val="374151"/>
                </a:solidFill>
                <a:effectLst/>
                <a:latin typeface="Söhne"/>
              </a:rPr>
              <a:t>Solution:</a:t>
            </a:r>
            <a:r>
              <a:rPr lang="en-US" b="0" i="0" dirty="0">
                <a:solidFill>
                  <a:srgbClr val="374151"/>
                </a:solidFill>
                <a:effectLst/>
                <a:latin typeface="Söhne"/>
              </a:rPr>
              <a:t> Identify and handle outliers using statistical methods or visualization tools. Options include removing outliers, transforming data, or using robust statistical measures.</a:t>
            </a: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CA" dirty="0"/>
          </a:p>
        </p:txBody>
      </p:sp>
      <p:pic>
        <p:nvPicPr>
          <p:cNvPr id="5" name="Picture 4">
            <a:extLst>
              <a:ext uri="{FF2B5EF4-FFF2-40B4-BE49-F238E27FC236}">
                <a16:creationId xmlns:a16="http://schemas.microsoft.com/office/drawing/2014/main" id="{B145E9A6-9806-B6C5-F87A-AED877260F5E}"/>
              </a:ext>
            </a:extLst>
          </p:cNvPr>
          <p:cNvPicPr>
            <a:picLocks noChangeAspect="1"/>
          </p:cNvPicPr>
          <p:nvPr/>
        </p:nvPicPr>
        <p:blipFill>
          <a:blip r:embed="rId2"/>
          <a:stretch>
            <a:fillRect/>
          </a:stretch>
        </p:blipFill>
        <p:spPr>
          <a:xfrm>
            <a:off x="0" y="19857"/>
            <a:ext cx="12191999" cy="6837536"/>
          </a:xfrm>
          <a:prstGeom prst="rect">
            <a:avLst/>
          </a:prstGeom>
        </p:spPr>
      </p:pic>
      <p:sp>
        <p:nvSpPr>
          <p:cNvPr id="6" name="Rectangle 5">
            <a:extLst>
              <a:ext uri="{FF2B5EF4-FFF2-40B4-BE49-F238E27FC236}">
                <a16:creationId xmlns:a16="http://schemas.microsoft.com/office/drawing/2014/main" id="{E9F074FC-B935-3CCC-F178-A05440A15577}"/>
              </a:ext>
            </a:extLst>
          </p:cNvPr>
          <p:cNvSpPr/>
          <p:nvPr/>
        </p:nvSpPr>
        <p:spPr>
          <a:xfrm>
            <a:off x="-1" y="19857"/>
            <a:ext cx="12191999" cy="1325563"/>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WHY THERE IS NEED FOR DATA CLEANING</a:t>
            </a:r>
          </a:p>
        </p:txBody>
      </p:sp>
    </p:spTree>
    <p:extLst>
      <p:ext uri="{BB962C8B-B14F-4D97-AF65-F5344CB8AC3E}">
        <p14:creationId xmlns:p14="http://schemas.microsoft.com/office/powerpoint/2010/main" val="2314623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697618" cy="352839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528391"/>
            <a:ext cx="7697618" cy="3329609"/>
          </a:xfrm>
          <a:prstGeom prst="rect">
            <a:avLst/>
          </a:prstGeom>
        </p:spPr>
      </p:pic>
      <p:sp>
        <p:nvSpPr>
          <p:cNvPr id="4" name="Rectangle 3"/>
          <p:cNvSpPr/>
          <p:nvPr/>
        </p:nvSpPr>
        <p:spPr>
          <a:xfrm>
            <a:off x="7697619" y="0"/>
            <a:ext cx="4494381"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DATA CLEANING</a:t>
            </a:r>
          </a:p>
          <a:p>
            <a:pPr marL="342900" indent="-342900" algn="ctr">
              <a:buFont typeface="Arial" panose="020B0604020202020204" pitchFamily="34" charset="0"/>
              <a:buChar char="•"/>
            </a:pPr>
            <a:r>
              <a:rPr lang="en-US" sz="2000" dirty="0">
                <a:solidFill>
                  <a:schemeClr val="tx1"/>
                </a:solidFill>
              </a:rPr>
              <a:t>USING VISUAL STUDIO CODE</a:t>
            </a:r>
          </a:p>
          <a:p>
            <a:pPr marL="342900" indent="-342900" algn="ctr">
              <a:buFont typeface="Arial" panose="020B0604020202020204" pitchFamily="34" charset="0"/>
              <a:buChar char="•"/>
            </a:pPr>
            <a:r>
              <a:rPr lang="en-US" sz="2000" dirty="0">
                <a:solidFill>
                  <a:schemeClr val="tx1"/>
                </a:solidFill>
              </a:rPr>
              <a:t>IMPORT THE PANDAS LIBRARY AS “pd”</a:t>
            </a:r>
          </a:p>
          <a:p>
            <a:pPr marL="342900" indent="-342900" algn="ctr">
              <a:buFont typeface="Arial" panose="020B0604020202020204" pitchFamily="34" charset="0"/>
              <a:buChar char="•"/>
            </a:pPr>
            <a:r>
              <a:rPr lang="en-US" sz="2000" dirty="0">
                <a:solidFill>
                  <a:schemeClr val="tx1"/>
                </a:solidFill>
              </a:rPr>
              <a:t>LOAD THE HEALTHCARE DATASET INTO THE PANDAS DATAFRAME</a:t>
            </a:r>
          </a:p>
          <a:p>
            <a:pPr marL="342900" indent="-342900" algn="ctr">
              <a:buFont typeface="Arial" panose="020B0604020202020204" pitchFamily="34" charset="0"/>
              <a:buChar char="•"/>
            </a:pPr>
            <a:r>
              <a:rPr lang="en-US" sz="2000" dirty="0">
                <a:solidFill>
                  <a:schemeClr val="tx1"/>
                </a:solidFill>
              </a:rPr>
              <a:t>DISPLAY THE FIRST 5 ROWS</a:t>
            </a:r>
          </a:p>
          <a:p>
            <a:pPr marL="342900" indent="-342900" algn="ctr">
              <a:buFont typeface="Arial" panose="020B0604020202020204" pitchFamily="34" charset="0"/>
              <a:buChar char="•"/>
            </a:pPr>
            <a:r>
              <a:rPr lang="en-US" sz="2000" dirty="0">
                <a:solidFill>
                  <a:schemeClr val="tx1"/>
                </a:solidFill>
              </a:rPr>
              <a:t>DISPLAY INFORMATION ABOUT THE DATA</a:t>
            </a:r>
          </a:p>
          <a:p>
            <a:pPr marL="342900" indent="-342900" algn="ctr">
              <a:buFont typeface="Arial" panose="020B0604020202020204" pitchFamily="34" charset="0"/>
              <a:buChar char="•"/>
            </a:pPr>
            <a:endParaRPr lang="en-US" sz="2400" dirty="0"/>
          </a:p>
        </p:txBody>
      </p:sp>
      <p:cxnSp>
        <p:nvCxnSpPr>
          <p:cNvPr id="6" name="Straight Arrow Connector 5"/>
          <p:cNvCxnSpPr/>
          <p:nvPr/>
        </p:nvCxnSpPr>
        <p:spPr>
          <a:xfrm>
            <a:off x="318052" y="144117"/>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a:off x="182218" y="818322"/>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72888" y="3429000"/>
            <a:ext cx="755373" cy="288235"/>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1339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1161</TotalTime>
  <Words>1248</Words>
  <Application>Microsoft Office PowerPoint</Application>
  <PresentationFormat>Widescreen</PresentationFormat>
  <Paragraphs>172</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Söhne</vt:lpstr>
      <vt:lpstr>Wingdings</vt:lpstr>
      <vt:lpstr>Office Theme</vt:lpstr>
      <vt:lpstr>PowerPoint Presentation</vt:lpstr>
      <vt:lpstr> </vt:lpstr>
      <vt:lpstr>ANALYSING HEALTHCARE KAGGLE DATASET</vt:lpstr>
      <vt:lpstr>Hypothesis: The count of cancer patients has increased over the years as well as cost of treating this medical condition.  Goal : To analyze various aspects of healthcare to induce the cost paid by patients on different ailments.</vt:lpstr>
      <vt:lpstr>PowerPoint Presentation</vt:lpstr>
      <vt:lpstr>PowerPoint Presentation</vt:lpstr>
      <vt:lpstr>PowerPoint Presentation</vt:lpstr>
      <vt:lpstr>WHY THERE IS NEED FOR DATA CLEANING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MONGO DB ? </vt:lpstr>
      <vt:lpstr>HOW MANY PATIENTS ARE AFFECTED BY ASTHMA</vt:lpstr>
      <vt:lpstr>RETRIEVE PATIENTS WHO’S AGE LIES BETWEEN 40 -80 AND FIND THE COUNT OF THOSE PATIENTS.</vt:lpstr>
      <vt:lpstr>WHICH BLOOD GROUP HAS MOST MEDICAL CONDITION</vt:lpstr>
      <vt:lpstr>WHAT IS THE NUMBER OF FEMALES ADMITTED FOR EMERGENCY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chike obiaku</dc:creator>
  <cp:lastModifiedBy>Ramandeep singh</cp:lastModifiedBy>
  <cp:revision>59</cp:revision>
  <dcterms:created xsi:type="dcterms:W3CDTF">2023-12-04T22:33:37Z</dcterms:created>
  <dcterms:modified xsi:type="dcterms:W3CDTF">2023-12-16T16:57:34Z</dcterms:modified>
</cp:coreProperties>
</file>